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3" r:id="rId3"/>
    <p:sldId id="262" r:id="rId4"/>
    <p:sldId id="336" r:id="rId5"/>
    <p:sldId id="337" r:id="rId6"/>
    <p:sldId id="338" r:id="rId7"/>
    <p:sldId id="259" r:id="rId8"/>
    <p:sldId id="339" r:id="rId9"/>
    <p:sldId id="285" r:id="rId10"/>
    <p:sldId id="343" r:id="rId11"/>
    <p:sldId id="344" r:id="rId12"/>
    <p:sldId id="340" r:id="rId13"/>
    <p:sldId id="345" r:id="rId14"/>
    <p:sldId id="341" r:id="rId15"/>
    <p:sldId id="31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663300"/>
    <a:srgbClr val="3333FF"/>
    <a:srgbClr val="ABFFD1"/>
    <a:srgbClr val="FFE2A7"/>
    <a:srgbClr val="9900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4897" autoAdjust="0"/>
  </p:normalViewPr>
  <p:slideViewPr>
    <p:cSldViewPr>
      <p:cViewPr varScale="1">
        <p:scale>
          <a:sx n="70" d="100"/>
          <a:sy n="70" d="100"/>
        </p:scale>
        <p:origin x="-5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6F82E-B66A-4BDF-8B7D-A6904C14592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DBA07-BD00-496D-8AFF-DA456AB5E899}">
      <dgm:prSet phldrT="[Text]"/>
      <dgm:spPr/>
      <dgm:t>
        <a:bodyPr/>
        <a:lstStyle/>
        <a:p>
          <a:r>
            <a:rPr lang="en-US" dirty="0" smtClean="0"/>
            <a:t>Budget Cuts</a:t>
          </a:r>
          <a:endParaRPr lang="en-US" dirty="0"/>
        </a:p>
      </dgm:t>
    </dgm:pt>
    <dgm:pt modelId="{A739524E-5413-44D9-BED1-00FB5A58EFCA}" type="parTrans" cxnId="{F8863B8A-8B6D-4083-BCC5-ABCAF7BBC8B6}">
      <dgm:prSet/>
      <dgm:spPr/>
      <dgm:t>
        <a:bodyPr/>
        <a:lstStyle/>
        <a:p>
          <a:endParaRPr lang="en-US"/>
        </a:p>
      </dgm:t>
    </dgm:pt>
    <dgm:pt modelId="{4460E10C-FCED-4BE7-B230-B7E909329D1E}" type="sibTrans" cxnId="{F8863B8A-8B6D-4083-BCC5-ABCAF7BBC8B6}">
      <dgm:prSet/>
      <dgm:spPr/>
      <dgm:t>
        <a:bodyPr/>
        <a:lstStyle/>
        <a:p>
          <a:endParaRPr lang="en-US"/>
        </a:p>
      </dgm:t>
    </dgm:pt>
    <dgm:pt modelId="{2FBD2542-09DF-4759-9482-590343BA5017}">
      <dgm:prSet phldrT="[Text]"/>
      <dgm:spPr/>
      <dgm:t>
        <a:bodyPr/>
        <a:lstStyle/>
        <a:p>
          <a:r>
            <a:rPr lang="en-US" dirty="0" smtClean="0"/>
            <a:t>Lack of Funds</a:t>
          </a:r>
          <a:endParaRPr lang="en-US" dirty="0"/>
        </a:p>
      </dgm:t>
    </dgm:pt>
    <dgm:pt modelId="{C6C952E7-6A52-444F-AC46-602709365FEB}" type="parTrans" cxnId="{B7245013-9C49-451B-BA68-91058CA3C6E1}">
      <dgm:prSet/>
      <dgm:spPr/>
      <dgm:t>
        <a:bodyPr/>
        <a:lstStyle/>
        <a:p>
          <a:endParaRPr lang="en-US"/>
        </a:p>
      </dgm:t>
    </dgm:pt>
    <dgm:pt modelId="{E0E606DF-F602-40EA-B82A-5E6D72926170}" type="sibTrans" cxnId="{B7245013-9C49-451B-BA68-91058CA3C6E1}">
      <dgm:prSet/>
      <dgm:spPr/>
      <dgm:t>
        <a:bodyPr/>
        <a:lstStyle/>
        <a:p>
          <a:endParaRPr lang="en-US"/>
        </a:p>
      </dgm:t>
    </dgm:pt>
    <dgm:pt modelId="{76B942B2-9BC4-4E04-81FF-BE0EE14F01C3}" type="pres">
      <dgm:prSet presAssocID="{C146F82E-B66A-4BDF-8B7D-A6904C1459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D37DD9-E053-45D9-A4CF-6E387C61C8BD}" type="pres">
      <dgm:prSet presAssocID="{C146F82E-B66A-4BDF-8B7D-A6904C145927}" presName="ribbon" presStyleLbl="node1" presStyleIdx="0" presStyleCnt="1" custScaleY="150000"/>
      <dgm:spPr/>
    </dgm:pt>
    <dgm:pt modelId="{9C1B9A7D-A738-44CC-8035-AFBA805B5ED3}" type="pres">
      <dgm:prSet presAssocID="{C146F82E-B66A-4BDF-8B7D-A6904C14592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49294-C37F-4683-9431-BD43C2470A6F}" type="pres">
      <dgm:prSet presAssocID="{C146F82E-B66A-4BDF-8B7D-A6904C14592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63B8A-8B6D-4083-BCC5-ABCAF7BBC8B6}" srcId="{C146F82E-B66A-4BDF-8B7D-A6904C145927}" destId="{205DBA07-BD00-496D-8AFF-DA456AB5E899}" srcOrd="0" destOrd="0" parTransId="{A739524E-5413-44D9-BED1-00FB5A58EFCA}" sibTransId="{4460E10C-FCED-4BE7-B230-B7E909329D1E}"/>
    <dgm:cxn modelId="{855B934E-B26D-4184-8C10-C0B489DEE043}" type="presOf" srcId="{205DBA07-BD00-496D-8AFF-DA456AB5E899}" destId="{9C1B9A7D-A738-44CC-8035-AFBA805B5ED3}" srcOrd="0" destOrd="0" presId="urn:microsoft.com/office/officeart/2005/8/layout/arrow6"/>
    <dgm:cxn modelId="{2D2277F7-1EFF-4858-A170-9FE648DA608B}" type="presOf" srcId="{2FBD2542-09DF-4759-9482-590343BA5017}" destId="{EDB49294-C37F-4683-9431-BD43C2470A6F}" srcOrd="0" destOrd="0" presId="urn:microsoft.com/office/officeart/2005/8/layout/arrow6"/>
    <dgm:cxn modelId="{97E58DAF-3032-4909-861F-B62778A814D7}" type="presOf" srcId="{C146F82E-B66A-4BDF-8B7D-A6904C145927}" destId="{76B942B2-9BC4-4E04-81FF-BE0EE14F01C3}" srcOrd="0" destOrd="0" presId="urn:microsoft.com/office/officeart/2005/8/layout/arrow6"/>
    <dgm:cxn modelId="{B7245013-9C49-451B-BA68-91058CA3C6E1}" srcId="{C146F82E-B66A-4BDF-8B7D-A6904C145927}" destId="{2FBD2542-09DF-4759-9482-590343BA5017}" srcOrd="1" destOrd="0" parTransId="{C6C952E7-6A52-444F-AC46-602709365FEB}" sibTransId="{E0E606DF-F602-40EA-B82A-5E6D72926170}"/>
    <dgm:cxn modelId="{007031FF-4769-4AC6-ACA5-7530DE3CBAA4}" type="presParOf" srcId="{76B942B2-9BC4-4E04-81FF-BE0EE14F01C3}" destId="{E3D37DD9-E053-45D9-A4CF-6E387C61C8BD}" srcOrd="0" destOrd="0" presId="urn:microsoft.com/office/officeart/2005/8/layout/arrow6"/>
    <dgm:cxn modelId="{679C37A5-6F02-491C-BF12-5846A4BF317F}" type="presParOf" srcId="{76B942B2-9BC4-4E04-81FF-BE0EE14F01C3}" destId="{9C1B9A7D-A738-44CC-8035-AFBA805B5ED3}" srcOrd="1" destOrd="0" presId="urn:microsoft.com/office/officeart/2005/8/layout/arrow6"/>
    <dgm:cxn modelId="{9089C6F1-6EF7-42EF-B09C-DC6AAF0256D3}" type="presParOf" srcId="{76B942B2-9BC4-4E04-81FF-BE0EE14F01C3}" destId="{EDB49294-C37F-4683-9431-BD43C2470A6F}" srcOrd="2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6F82E-B66A-4BDF-8B7D-A6904C14592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942B2-9BC4-4E04-81FF-BE0EE14F01C3}" type="pres">
      <dgm:prSet presAssocID="{C146F82E-B66A-4BDF-8B7D-A6904C1459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C3F54-E414-442F-830F-9DDBBF74ECE2}" type="presOf" srcId="{C146F82E-B66A-4BDF-8B7D-A6904C145927}" destId="{76B942B2-9BC4-4E04-81FF-BE0EE14F01C3}" srcOrd="0" destOrd="0" presId="urn:microsoft.com/office/officeart/2005/8/layout/arrow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81EC8-3D2E-4C92-BC9D-81696F1629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B9CBB2E-1210-453B-87E0-525F71582AF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?</a:t>
          </a:r>
          <a:endParaRPr lang="en-US" b="1" dirty="0">
            <a:solidFill>
              <a:schemeClr val="bg1"/>
            </a:solidFill>
          </a:endParaRPr>
        </a:p>
      </dgm:t>
    </dgm:pt>
    <dgm:pt modelId="{808811BE-655B-4FCD-853F-657EA609AF76}" type="parTrans" cxnId="{815E2C53-1ED1-4F9D-BF0B-106C8DF84930}">
      <dgm:prSet/>
      <dgm:spPr/>
      <dgm:t>
        <a:bodyPr/>
        <a:lstStyle/>
        <a:p>
          <a:endParaRPr lang="en-US"/>
        </a:p>
      </dgm:t>
    </dgm:pt>
    <dgm:pt modelId="{CEDDDB3B-D3D0-4376-BEAF-96E9C9369A3C}" type="sibTrans" cxnId="{815E2C53-1ED1-4F9D-BF0B-106C8DF84930}">
      <dgm:prSet/>
      <dgm:spPr/>
      <dgm:t>
        <a:bodyPr/>
        <a:lstStyle/>
        <a:p>
          <a:endParaRPr lang="en-US"/>
        </a:p>
      </dgm:t>
    </dgm:pt>
    <dgm:pt modelId="{25160A04-0CF9-4A03-8EA3-7C592DC08BDF}">
      <dgm:prSet phldrT="[Text]" custT="1"/>
      <dgm:spPr/>
      <dgm:t>
        <a:bodyPr/>
        <a:lstStyle/>
        <a:p>
          <a:r>
            <a:rPr lang="en-US" sz="4800" b="1" dirty="0" smtClean="0">
              <a:solidFill>
                <a:schemeClr val="bg1"/>
              </a:solidFill>
            </a:rPr>
            <a:t>?</a:t>
          </a:r>
          <a:endParaRPr lang="en-US" sz="4800" b="1" dirty="0">
            <a:solidFill>
              <a:schemeClr val="bg1"/>
            </a:solidFill>
          </a:endParaRPr>
        </a:p>
      </dgm:t>
    </dgm:pt>
    <dgm:pt modelId="{461EE6D0-715E-4C67-96C0-3BBD5FC82518}" type="parTrans" cxnId="{2D3E3D2A-1949-4460-9BF4-2134024D946B}">
      <dgm:prSet/>
      <dgm:spPr/>
      <dgm:t>
        <a:bodyPr/>
        <a:lstStyle/>
        <a:p>
          <a:endParaRPr lang="en-US"/>
        </a:p>
      </dgm:t>
    </dgm:pt>
    <dgm:pt modelId="{2493780E-014C-422A-AD81-9B4BA577CAD1}" type="sibTrans" cxnId="{2D3E3D2A-1949-4460-9BF4-2134024D946B}">
      <dgm:prSet/>
      <dgm:spPr/>
      <dgm:t>
        <a:bodyPr/>
        <a:lstStyle/>
        <a:p>
          <a:endParaRPr lang="en-US"/>
        </a:p>
      </dgm:t>
    </dgm:pt>
    <dgm:pt modelId="{FC391D38-97B9-402D-B0AC-246BB9CD4BC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?</a:t>
          </a:r>
          <a:endParaRPr lang="en-US" b="1" dirty="0">
            <a:solidFill>
              <a:schemeClr val="bg1"/>
            </a:solidFill>
          </a:endParaRPr>
        </a:p>
      </dgm:t>
    </dgm:pt>
    <dgm:pt modelId="{BC9F9172-39DE-4CD0-B183-D34D1A5A083B}" type="parTrans" cxnId="{2E91CF4A-B782-48FB-92D5-0259A208996A}">
      <dgm:prSet/>
      <dgm:spPr/>
      <dgm:t>
        <a:bodyPr/>
        <a:lstStyle/>
        <a:p>
          <a:endParaRPr lang="en-US"/>
        </a:p>
      </dgm:t>
    </dgm:pt>
    <dgm:pt modelId="{C0D94C49-0675-41FC-9FD6-538D92EDC6D1}" type="sibTrans" cxnId="{2E91CF4A-B782-48FB-92D5-0259A208996A}">
      <dgm:prSet/>
      <dgm:spPr/>
      <dgm:t>
        <a:bodyPr/>
        <a:lstStyle/>
        <a:p>
          <a:endParaRPr lang="en-US"/>
        </a:p>
      </dgm:t>
    </dgm:pt>
    <dgm:pt modelId="{15F77D4F-D4A3-4213-BCA4-01B4CBA2EAFC}" type="pres">
      <dgm:prSet presAssocID="{8C081EC8-3D2E-4C92-BC9D-81696F16296A}" presName="Name0" presStyleCnt="0">
        <dgm:presLayoutVars>
          <dgm:dir/>
          <dgm:animLvl val="lvl"/>
          <dgm:resizeHandles val="exact"/>
        </dgm:presLayoutVars>
      </dgm:prSet>
      <dgm:spPr/>
    </dgm:pt>
    <dgm:pt modelId="{13204BAA-79C0-4615-97CF-D129CF94136E}" type="pres">
      <dgm:prSet presAssocID="{8C081EC8-3D2E-4C92-BC9D-81696F16296A}" presName="dummy" presStyleCnt="0"/>
      <dgm:spPr/>
    </dgm:pt>
    <dgm:pt modelId="{749743DE-3971-4B77-9663-462494A07003}" type="pres">
      <dgm:prSet presAssocID="{8C081EC8-3D2E-4C92-BC9D-81696F16296A}" presName="linH" presStyleCnt="0"/>
      <dgm:spPr/>
    </dgm:pt>
    <dgm:pt modelId="{95F6E092-A160-4CA1-A26D-779C25B1F655}" type="pres">
      <dgm:prSet presAssocID="{8C081EC8-3D2E-4C92-BC9D-81696F16296A}" presName="padding1" presStyleCnt="0"/>
      <dgm:spPr/>
    </dgm:pt>
    <dgm:pt modelId="{09F8DC10-D4FE-40BF-B40F-E7804F015554}" type="pres">
      <dgm:prSet presAssocID="{FB9CBB2E-1210-453B-87E0-525F71582AF2}" presName="linV" presStyleCnt="0"/>
      <dgm:spPr/>
    </dgm:pt>
    <dgm:pt modelId="{A4F86CDF-3BB9-49F5-AD4C-934D28487E18}" type="pres">
      <dgm:prSet presAssocID="{FB9CBB2E-1210-453B-87E0-525F71582AF2}" presName="spVertical1" presStyleCnt="0"/>
      <dgm:spPr/>
    </dgm:pt>
    <dgm:pt modelId="{9E383C68-9A2B-40B2-9CA1-CFF6756B63F6}" type="pres">
      <dgm:prSet presAssocID="{FB9CBB2E-1210-453B-87E0-525F71582AF2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8404-D63A-4C4F-9132-B93BF9F73599}" type="pres">
      <dgm:prSet presAssocID="{FB9CBB2E-1210-453B-87E0-525F71582AF2}" presName="spVertical2" presStyleCnt="0"/>
      <dgm:spPr/>
    </dgm:pt>
    <dgm:pt modelId="{698F4977-63AC-4830-A154-A29B00534CB2}" type="pres">
      <dgm:prSet presAssocID="{FB9CBB2E-1210-453B-87E0-525F71582AF2}" presName="spVertical3" presStyleCnt="0"/>
      <dgm:spPr/>
    </dgm:pt>
    <dgm:pt modelId="{00997E45-F247-4167-B793-903D9506BB70}" type="pres">
      <dgm:prSet presAssocID="{CEDDDB3B-D3D0-4376-BEAF-96E9C9369A3C}" presName="space" presStyleCnt="0"/>
      <dgm:spPr/>
    </dgm:pt>
    <dgm:pt modelId="{D8C2E2E1-F7EA-466B-9AB6-C79DB7EB6FCB}" type="pres">
      <dgm:prSet presAssocID="{25160A04-0CF9-4A03-8EA3-7C592DC08BDF}" presName="linV" presStyleCnt="0"/>
      <dgm:spPr/>
    </dgm:pt>
    <dgm:pt modelId="{A1D1A5C6-4612-41A1-8A73-5AACF56778BA}" type="pres">
      <dgm:prSet presAssocID="{25160A04-0CF9-4A03-8EA3-7C592DC08BDF}" presName="spVertical1" presStyleCnt="0"/>
      <dgm:spPr/>
    </dgm:pt>
    <dgm:pt modelId="{42BF6F7B-5800-4C57-9ABA-16C96DB2FC90}" type="pres">
      <dgm:prSet presAssocID="{25160A04-0CF9-4A03-8EA3-7C592DC08BDF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A3E88-1C09-494A-896B-75FA3F4BC400}" type="pres">
      <dgm:prSet presAssocID="{25160A04-0CF9-4A03-8EA3-7C592DC08BDF}" presName="spVertical2" presStyleCnt="0"/>
      <dgm:spPr/>
    </dgm:pt>
    <dgm:pt modelId="{951D389B-A0DE-4EB0-9A59-4B1310EF2AC9}" type="pres">
      <dgm:prSet presAssocID="{25160A04-0CF9-4A03-8EA3-7C592DC08BDF}" presName="spVertical3" presStyleCnt="0"/>
      <dgm:spPr/>
    </dgm:pt>
    <dgm:pt modelId="{9A0DF539-8B36-4157-8214-DDAA4C1E2700}" type="pres">
      <dgm:prSet presAssocID="{2493780E-014C-422A-AD81-9B4BA577CAD1}" presName="space" presStyleCnt="0"/>
      <dgm:spPr/>
    </dgm:pt>
    <dgm:pt modelId="{2DCDA0AC-089A-477E-9FD7-2929C8F3D669}" type="pres">
      <dgm:prSet presAssocID="{FC391D38-97B9-402D-B0AC-246BB9CD4BCF}" presName="linV" presStyleCnt="0"/>
      <dgm:spPr/>
    </dgm:pt>
    <dgm:pt modelId="{BF4B23A0-5F34-408C-A289-67A2B114ED38}" type="pres">
      <dgm:prSet presAssocID="{FC391D38-97B9-402D-B0AC-246BB9CD4BCF}" presName="spVertical1" presStyleCnt="0"/>
      <dgm:spPr/>
    </dgm:pt>
    <dgm:pt modelId="{5B55EA38-8D13-4518-8C5F-0A02508A65CC}" type="pres">
      <dgm:prSet presAssocID="{FC391D38-97B9-402D-B0AC-246BB9CD4BCF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4DDAD-B886-43EA-80D4-AC459412E339}" type="pres">
      <dgm:prSet presAssocID="{FC391D38-97B9-402D-B0AC-246BB9CD4BCF}" presName="spVertical2" presStyleCnt="0"/>
      <dgm:spPr/>
    </dgm:pt>
    <dgm:pt modelId="{0E7BAC3B-92F7-4DB4-89BE-7032A16CF904}" type="pres">
      <dgm:prSet presAssocID="{FC391D38-97B9-402D-B0AC-246BB9CD4BCF}" presName="spVertical3" presStyleCnt="0"/>
      <dgm:spPr/>
    </dgm:pt>
    <dgm:pt modelId="{2BF082D5-C8EE-4829-B965-2EC2F9F51200}" type="pres">
      <dgm:prSet presAssocID="{8C081EC8-3D2E-4C92-BC9D-81696F16296A}" presName="padding2" presStyleCnt="0"/>
      <dgm:spPr/>
    </dgm:pt>
    <dgm:pt modelId="{C5ECB618-5616-4E2F-9343-C64233263136}" type="pres">
      <dgm:prSet presAssocID="{8C081EC8-3D2E-4C92-BC9D-81696F16296A}" presName="negArrow" presStyleCnt="0"/>
      <dgm:spPr/>
    </dgm:pt>
    <dgm:pt modelId="{04106FF6-6C34-44EC-BC90-DD2407605106}" type="pres">
      <dgm:prSet presAssocID="{8C081EC8-3D2E-4C92-BC9D-81696F16296A}" presName="backgroundArrow" presStyleLbl="node1" presStyleIdx="0" presStyleCnt="1" custLinFactNeighborX="-6250" custLinFactNeighborY="-4921"/>
      <dgm:spPr/>
    </dgm:pt>
  </dgm:ptLst>
  <dgm:cxnLst>
    <dgm:cxn modelId="{770693FA-D762-4BC6-B454-9924E4429680}" type="presOf" srcId="{FB9CBB2E-1210-453B-87E0-525F71582AF2}" destId="{9E383C68-9A2B-40B2-9CA1-CFF6756B63F6}" srcOrd="0" destOrd="0" presId="urn:microsoft.com/office/officeart/2005/8/layout/hProcess3"/>
    <dgm:cxn modelId="{ED045ED5-1F01-4896-999B-E3A391D8EA72}" type="presOf" srcId="{FC391D38-97B9-402D-B0AC-246BB9CD4BCF}" destId="{5B55EA38-8D13-4518-8C5F-0A02508A65CC}" srcOrd="0" destOrd="0" presId="urn:microsoft.com/office/officeart/2005/8/layout/hProcess3"/>
    <dgm:cxn modelId="{815E2C53-1ED1-4F9D-BF0B-106C8DF84930}" srcId="{8C081EC8-3D2E-4C92-BC9D-81696F16296A}" destId="{FB9CBB2E-1210-453B-87E0-525F71582AF2}" srcOrd="0" destOrd="0" parTransId="{808811BE-655B-4FCD-853F-657EA609AF76}" sibTransId="{CEDDDB3B-D3D0-4376-BEAF-96E9C9369A3C}"/>
    <dgm:cxn modelId="{2D3E3D2A-1949-4460-9BF4-2134024D946B}" srcId="{8C081EC8-3D2E-4C92-BC9D-81696F16296A}" destId="{25160A04-0CF9-4A03-8EA3-7C592DC08BDF}" srcOrd="1" destOrd="0" parTransId="{461EE6D0-715E-4C67-96C0-3BBD5FC82518}" sibTransId="{2493780E-014C-422A-AD81-9B4BA577CAD1}"/>
    <dgm:cxn modelId="{567BF300-72D2-4245-9095-0AB763300898}" type="presOf" srcId="{8C081EC8-3D2E-4C92-BC9D-81696F16296A}" destId="{15F77D4F-D4A3-4213-BCA4-01B4CBA2EAFC}" srcOrd="0" destOrd="0" presId="urn:microsoft.com/office/officeart/2005/8/layout/hProcess3"/>
    <dgm:cxn modelId="{2E91CF4A-B782-48FB-92D5-0259A208996A}" srcId="{8C081EC8-3D2E-4C92-BC9D-81696F16296A}" destId="{FC391D38-97B9-402D-B0AC-246BB9CD4BCF}" srcOrd="2" destOrd="0" parTransId="{BC9F9172-39DE-4CD0-B183-D34D1A5A083B}" sibTransId="{C0D94C49-0675-41FC-9FD6-538D92EDC6D1}"/>
    <dgm:cxn modelId="{2521B760-AD73-4E39-A87A-FFC76FB21560}" type="presOf" srcId="{25160A04-0CF9-4A03-8EA3-7C592DC08BDF}" destId="{42BF6F7B-5800-4C57-9ABA-16C96DB2FC90}" srcOrd="0" destOrd="0" presId="urn:microsoft.com/office/officeart/2005/8/layout/hProcess3"/>
    <dgm:cxn modelId="{92C32E18-E5CA-4528-A775-677DCC3FAB63}" type="presParOf" srcId="{15F77D4F-D4A3-4213-BCA4-01B4CBA2EAFC}" destId="{13204BAA-79C0-4615-97CF-D129CF94136E}" srcOrd="0" destOrd="0" presId="urn:microsoft.com/office/officeart/2005/8/layout/hProcess3"/>
    <dgm:cxn modelId="{45D07215-2045-4347-8018-8E8F23DBE841}" type="presParOf" srcId="{15F77D4F-D4A3-4213-BCA4-01B4CBA2EAFC}" destId="{749743DE-3971-4B77-9663-462494A07003}" srcOrd="1" destOrd="0" presId="urn:microsoft.com/office/officeart/2005/8/layout/hProcess3"/>
    <dgm:cxn modelId="{828BB843-171F-4641-BC18-59BEE18CE07D}" type="presParOf" srcId="{749743DE-3971-4B77-9663-462494A07003}" destId="{95F6E092-A160-4CA1-A26D-779C25B1F655}" srcOrd="0" destOrd="0" presId="urn:microsoft.com/office/officeart/2005/8/layout/hProcess3"/>
    <dgm:cxn modelId="{E4E734F2-2BE0-4A53-8FA4-2A31CD25D15E}" type="presParOf" srcId="{749743DE-3971-4B77-9663-462494A07003}" destId="{09F8DC10-D4FE-40BF-B40F-E7804F015554}" srcOrd="1" destOrd="0" presId="urn:microsoft.com/office/officeart/2005/8/layout/hProcess3"/>
    <dgm:cxn modelId="{F4AE1816-ED94-4D47-9F93-2403EEDF27BA}" type="presParOf" srcId="{09F8DC10-D4FE-40BF-B40F-E7804F015554}" destId="{A4F86CDF-3BB9-49F5-AD4C-934D28487E18}" srcOrd="0" destOrd="0" presId="urn:microsoft.com/office/officeart/2005/8/layout/hProcess3"/>
    <dgm:cxn modelId="{EBB66019-D4C7-4F13-BCD5-92BCD586EFAF}" type="presParOf" srcId="{09F8DC10-D4FE-40BF-B40F-E7804F015554}" destId="{9E383C68-9A2B-40B2-9CA1-CFF6756B63F6}" srcOrd="1" destOrd="0" presId="urn:microsoft.com/office/officeart/2005/8/layout/hProcess3"/>
    <dgm:cxn modelId="{BBE19B3B-84E2-4BE3-9963-C7908F944891}" type="presParOf" srcId="{09F8DC10-D4FE-40BF-B40F-E7804F015554}" destId="{FB998404-D63A-4C4F-9132-B93BF9F73599}" srcOrd="2" destOrd="0" presId="urn:microsoft.com/office/officeart/2005/8/layout/hProcess3"/>
    <dgm:cxn modelId="{AC5C6701-1C78-4E41-92C1-F1438BB3BEC2}" type="presParOf" srcId="{09F8DC10-D4FE-40BF-B40F-E7804F015554}" destId="{698F4977-63AC-4830-A154-A29B00534CB2}" srcOrd="3" destOrd="0" presId="urn:microsoft.com/office/officeart/2005/8/layout/hProcess3"/>
    <dgm:cxn modelId="{DBEA82C5-26BC-4B5F-9F93-A85B6A0DF58E}" type="presParOf" srcId="{749743DE-3971-4B77-9663-462494A07003}" destId="{00997E45-F247-4167-B793-903D9506BB70}" srcOrd="2" destOrd="0" presId="urn:microsoft.com/office/officeart/2005/8/layout/hProcess3"/>
    <dgm:cxn modelId="{DFCB2736-AE2F-485F-9805-D7A19562AD3C}" type="presParOf" srcId="{749743DE-3971-4B77-9663-462494A07003}" destId="{D8C2E2E1-F7EA-466B-9AB6-C79DB7EB6FCB}" srcOrd="3" destOrd="0" presId="urn:microsoft.com/office/officeart/2005/8/layout/hProcess3"/>
    <dgm:cxn modelId="{FA8DA9C4-6BEE-471B-8092-035A3495DFBB}" type="presParOf" srcId="{D8C2E2E1-F7EA-466B-9AB6-C79DB7EB6FCB}" destId="{A1D1A5C6-4612-41A1-8A73-5AACF56778BA}" srcOrd="0" destOrd="0" presId="urn:microsoft.com/office/officeart/2005/8/layout/hProcess3"/>
    <dgm:cxn modelId="{3A62E075-F4CD-49A0-AA34-868EAE6588BD}" type="presParOf" srcId="{D8C2E2E1-F7EA-466B-9AB6-C79DB7EB6FCB}" destId="{42BF6F7B-5800-4C57-9ABA-16C96DB2FC90}" srcOrd="1" destOrd="0" presId="urn:microsoft.com/office/officeart/2005/8/layout/hProcess3"/>
    <dgm:cxn modelId="{0029CA7E-F545-46B3-8DB9-76D5322097C5}" type="presParOf" srcId="{D8C2E2E1-F7EA-466B-9AB6-C79DB7EB6FCB}" destId="{49DA3E88-1C09-494A-896B-75FA3F4BC400}" srcOrd="2" destOrd="0" presId="urn:microsoft.com/office/officeart/2005/8/layout/hProcess3"/>
    <dgm:cxn modelId="{48AA5074-51E0-4246-A047-3683DB4A35D3}" type="presParOf" srcId="{D8C2E2E1-F7EA-466B-9AB6-C79DB7EB6FCB}" destId="{951D389B-A0DE-4EB0-9A59-4B1310EF2AC9}" srcOrd="3" destOrd="0" presId="urn:microsoft.com/office/officeart/2005/8/layout/hProcess3"/>
    <dgm:cxn modelId="{23A2F1EC-29EB-48E1-927A-F41C17A78D9B}" type="presParOf" srcId="{749743DE-3971-4B77-9663-462494A07003}" destId="{9A0DF539-8B36-4157-8214-DDAA4C1E2700}" srcOrd="4" destOrd="0" presId="urn:microsoft.com/office/officeart/2005/8/layout/hProcess3"/>
    <dgm:cxn modelId="{9B0E748B-6AE4-4AF1-96EE-428EE3C3848E}" type="presParOf" srcId="{749743DE-3971-4B77-9663-462494A07003}" destId="{2DCDA0AC-089A-477E-9FD7-2929C8F3D669}" srcOrd="5" destOrd="0" presId="urn:microsoft.com/office/officeart/2005/8/layout/hProcess3"/>
    <dgm:cxn modelId="{00867AB2-E1A5-49FE-A72D-DE4BCABBD073}" type="presParOf" srcId="{2DCDA0AC-089A-477E-9FD7-2929C8F3D669}" destId="{BF4B23A0-5F34-408C-A289-67A2B114ED38}" srcOrd="0" destOrd="0" presId="urn:microsoft.com/office/officeart/2005/8/layout/hProcess3"/>
    <dgm:cxn modelId="{C398A3D5-A381-4F40-AD76-270692916FFB}" type="presParOf" srcId="{2DCDA0AC-089A-477E-9FD7-2929C8F3D669}" destId="{5B55EA38-8D13-4518-8C5F-0A02508A65CC}" srcOrd="1" destOrd="0" presId="urn:microsoft.com/office/officeart/2005/8/layout/hProcess3"/>
    <dgm:cxn modelId="{1CE8145C-2CEC-4A28-BFAD-94A64CCEE7EE}" type="presParOf" srcId="{2DCDA0AC-089A-477E-9FD7-2929C8F3D669}" destId="{A334DDAD-B886-43EA-80D4-AC459412E339}" srcOrd="2" destOrd="0" presId="urn:microsoft.com/office/officeart/2005/8/layout/hProcess3"/>
    <dgm:cxn modelId="{544522E1-4883-4D9B-B6DB-4B0CD4514F8D}" type="presParOf" srcId="{2DCDA0AC-089A-477E-9FD7-2929C8F3D669}" destId="{0E7BAC3B-92F7-4DB4-89BE-7032A16CF904}" srcOrd="3" destOrd="0" presId="urn:microsoft.com/office/officeart/2005/8/layout/hProcess3"/>
    <dgm:cxn modelId="{9A5ED08C-23A1-40A7-A83E-8645204FF462}" type="presParOf" srcId="{749743DE-3971-4B77-9663-462494A07003}" destId="{2BF082D5-C8EE-4829-B965-2EC2F9F51200}" srcOrd="6" destOrd="0" presId="urn:microsoft.com/office/officeart/2005/8/layout/hProcess3"/>
    <dgm:cxn modelId="{F301EB71-39BB-479B-80FE-3504F658A8BB}" type="presParOf" srcId="{749743DE-3971-4B77-9663-462494A07003}" destId="{C5ECB618-5616-4E2F-9343-C64233263136}" srcOrd="7" destOrd="0" presId="urn:microsoft.com/office/officeart/2005/8/layout/hProcess3"/>
    <dgm:cxn modelId="{65D2F13F-AD53-4AA9-91BB-19C992816A09}" type="presParOf" srcId="{749743DE-3971-4B77-9663-462494A07003}" destId="{04106FF6-6C34-44EC-BC90-DD2407605106}" srcOrd="8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3A857-5FDD-4AC9-A034-7A968202FFE0}" type="datetimeFigureOut">
              <a:rPr lang="en-US" smtClean="0"/>
              <a:pPr/>
              <a:t>2/19/2009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2F34F-0183-4BC4-859D-CB4BBF4CD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81F09E-2931-4271-BDA6-BB9B0A8DD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48429-5D77-4A85-9A94-61EF4BBAFF68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1F09E-2931-4271-BDA6-BB9B0A8DD2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03FEC-1A72-4956-94B5-9709FA695DED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DA46E-B229-494A-A6B9-69E21BE943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27B2C-3B7A-4688-9CE7-3A167CAEE14A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4BACC-339F-4176-B2C4-D7D9647218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9C670-78B6-4DAF-8FB1-6AD1E1039420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3115-9E4B-4717-8CC5-2007ACCE1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F7970-D529-476E-AA0B-EF57297476AE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E8F08-C60C-44AF-B9B9-924FB75F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A021E-2A2B-47CF-8F62-57A63E0F3850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835B7-3A77-4DB0-B0B8-D9B653503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7E82E-24AE-468F-BBAC-552FE8342503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BDE3-17F2-44BB-8F07-460170AC6D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30684-DE50-49BB-8EF7-36CC18286563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B5346-5179-4480-AF1F-9E3C001FCA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68C4D-C9F6-43BB-9D23-BB87F9F3211B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D1550B-1A4E-4374-A47F-8002E90A91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15D4C-9DE0-434B-AA17-F14B77FF8207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B7BAF-7732-44E6-950D-D40EB9840B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3126C-FCB9-46BA-BCB7-40511DF9DD27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AD1B5D0-C29F-4871-8F30-267F651D88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DF206316-7F26-4BDD-A1C2-0C21657655AA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A429E-5F51-4D5F-9AAD-E3706AE12C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A4350D4-B15A-4370-B74D-DA1102840260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Free template from www.brainybetty.com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338BC50-9F3D-41ED-8934-E0A6DF874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229600" cy="1828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        </a:t>
            </a:r>
            <a:endParaRPr lang="en-US" sz="4000" b="1" dirty="0" smtClean="0">
              <a:solidFill>
                <a:srgbClr val="00B050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8610600" cy="41148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1200"/>
              </a:spcBef>
            </a:pPr>
            <a:r>
              <a:rPr lang="en-US" sz="4000" b="1" dirty="0" smtClean="0">
                <a:solidFill>
                  <a:srgbClr val="00B050"/>
                </a:solidFill>
              </a:rPr>
              <a:t>Financial State of 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00B050"/>
                </a:solidFill>
              </a:rPr>
              <a:t>the College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</a:p>
          <a:p>
            <a:pPr algn="ctr" eaLnBrk="1" hangingPunct="1"/>
            <a:r>
              <a:rPr lang="en-US" b="1" dirty="0" smtClean="0"/>
              <a:t>Division of</a:t>
            </a:r>
          </a:p>
          <a:p>
            <a:pPr algn="ctr" eaLnBrk="1" hangingPunct="1"/>
            <a:r>
              <a:rPr lang="en-US" b="1" dirty="0" smtClean="0"/>
              <a:t> Financial &amp;</a:t>
            </a:r>
          </a:p>
          <a:p>
            <a:pPr algn="ctr" eaLnBrk="1" hangingPunct="1"/>
            <a:r>
              <a:rPr lang="en-US" b="1" dirty="0" smtClean="0"/>
              <a:t>Administrative Affairs</a:t>
            </a:r>
          </a:p>
          <a:p>
            <a:pPr algn="ctr" eaLnBrk="1" hangingPunct="1"/>
            <a:endParaRPr lang="en-US" b="1" dirty="0" smtClean="0">
              <a:solidFill>
                <a:srgbClr val="00B050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rgbClr val="00B050"/>
                </a:solidFill>
              </a:rPr>
              <a:t>    February 19, 2009</a:t>
            </a:r>
          </a:p>
          <a:p>
            <a:pPr eaLnBrk="1" hangingPunct="1"/>
            <a:endParaRPr lang="en-US" dirty="0" smtClean="0">
              <a:solidFill>
                <a:srgbClr val="00B050"/>
              </a:solidFill>
            </a:endParaRPr>
          </a:p>
          <a:p>
            <a:pPr eaLnBrk="1" hangingPunct="1"/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cpittman\AppData\Local\Microsoft\Windows\Temporary Internet Files\Content.IE5\7ZDZE71G\j043486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286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Operating &amp; Travel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839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Total Expenses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$5,000,000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Protected Expenses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($2,000,000)</a:t>
                      </a:r>
                      <a:endParaRPr lang="en-US" sz="2400" u="sng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Available Operating</a:t>
                      </a:r>
                      <a:r>
                        <a:rPr lang="en-US" sz="2400" baseline="0" dirty="0" smtClean="0"/>
                        <a:t> &amp; Travel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$3,000,000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F7970-D529-476E-AA0B-EF57297476AE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E8F08-C60C-44AF-B9B9-924FB75F07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00401"/>
            <a:ext cx="8839200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Protected Expenses Include</a:t>
            </a:r>
            <a:r>
              <a:rPr lang="en-US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Scholarships	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Utilities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Technology Fees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Credit Cards Fees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Matching Grant Expense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Nursing Exam Expense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TBR Charges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Liability &amp; Property Insurance 	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2438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9600" b="1" dirty="0" smtClean="0"/>
              <a:t>Expected Challenges</a:t>
            </a:r>
            <a:endParaRPr lang="en-US" sz="6600" b="1" dirty="0" smtClean="0"/>
          </a:p>
        </p:txBody>
      </p:sp>
      <p:sp>
        <p:nvSpPr>
          <p:cNvPr id="17410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BDE1ADC-63E5-4F8B-A0C5-D4FDAD1788F8}" type="datetime1">
              <a:rPr lang="en-US" smtClean="0"/>
              <a:pPr/>
              <a:t>2/19/2009</a:t>
            </a:fld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B12253-11AE-4027-8D66-5CB819568CAC}" type="slidenum">
              <a:rPr lang="en-US" smtClean="0"/>
              <a:pPr/>
              <a:t>11</a:t>
            </a:fld>
            <a:endParaRPr lang="en-US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F7970-D529-476E-AA0B-EF57297476AE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E8F08-C60C-44AF-B9B9-924FB75F07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219200"/>
          <a:ext cx="8763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spc="600" dirty="0" smtClean="0"/>
                        <a:t>HOW</a:t>
                      </a:r>
                      <a:r>
                        <a:rPr lang="en-US" sz="2000" spc="600" baseline="0" dirty="0" smtClean="0"/>
                        <a:t> TO ADDRESS FUTURE BUDGET CUTS</a:t>
                      </a:r>
                      <a:endParaRPr lang="en-US" sz="2000" spc="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2285998"/>
          <a:ext cx="8686800" cy="3313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600200"/>
                <a:gridCol w="1371600"/>
                <a:gridCol w="1752600"/>
                <a:gridCol w="1600200"/>
              </a:tblGrid>
              <a:tr h="13104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%</a:t>
                      </a:r>
                      <a:r>
                        <a:rPr lang="en-US" b="1" baseline="0" dirty="0" smtClean="0"/>
                        <a:t> Cut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 Cut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3.4%</a:t>
                      </a:r>
                      <a:r>
                        <a:rPr lang="en-US" b="1" baseline="0" dirty="0" smtClean="0"/>
                        <a:t> Reversion</a:t>
                      </a: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Revenue Available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Final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Revenue Needed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4697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$898,527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(442,200)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$456,327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(312,000)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$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144,327 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2558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1,925,415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(442,200)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$1,483,215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(312,000)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$1,171,215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2438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9600" b="1" dirty="0" smtClean="0"/>
              <a:t>Available Options</a:t>
            </a:r>
            <a:endParaRPr lang="en-US" sz="6600" b="1" dirty="0" smtClean="0"/>
          </a:p>
        </p:txBody>
      </p:sp>
      <p:sp>
        <p:nvSpPr>
          <p:cNvPr id="17410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BDE1ADC-63E5-4F8B-A0C5-D4FDAD1788F8}" type="datetime1">
              <a:rPr lang="en-US" smtClean="0"/>
              <a:pPr/>
              <a:t>2/19/2009</a:t>
            </a:fld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B12253-11AE-4027-8D66-5CB819568CAC}" type="slidenum">
              <a:rPr lang="en-US" smtClean="0"/>
              <a:pPr/>
              <a:t>13</a:t>
            </a:fld>
            <a:endParaRPr lang="en-US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524000" y="2286000"/>
          <a:ext cx="60960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OPTIONS TO INCREASE REVENUE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REMOVE CAP  = $660,000</a:t>
            </a:r>
          </a:p>
          <a:p>
            <a:r>
              <a:rPr lang="en-US" dirty="0" smtClean="0"/>
              <a:t>TUITION INCREASE OF 7%= $681,000</a:t>
            </a:r>
          </a:p>
          <a:p>
            <a:r>
              <a:rPr lang="en-US" dirty="0" smtClean="0"/>
              <a:t>IF 15% CUT IS REQUIRED </a:t>
            </a:r>
          </a:p>
          <a:p>
            <a:pPr>
              <a:buNone/>
            </a:pPr>
            <a:r>
              <a:rPr lang="en-US" dirty="0" smtClean="0"/>
              <a:t>	-INCREASE FTE BY </a:t>
            </a:r>
          </a:p>
          <a:p>
            <a:pPr>
              <a:buNone/>
            </a:pPr>
            <a:r>
              <a:rPr lang="en-US" dirty="0" smtClean="0"/>
              <a:t>		16%</a:t>
            </a:r>
          </a:p>
          <a:p>
            <a:pPr>
              <a:buNone/>
            </a:pPr>
            <a:r>
              <a:rPr lang="en-US" dirty="0" smtClean="0"/>
              <a:t>		457 FTE </a:t>
            </a:r>
          </a:p>
          <a:p>
            <a:pPr>
              <a:buNone/>
            </a:pPr>
            <a:r>
              <a:rPr lang="en-US" dirty="0" smtClean="0"/>
              <a:t>		3298 Fall 09 FTE</a:t>
            </a:r>
          </a:p>
          <a:p>
            <a:pPr>
              <a:buNone/>
            </a:pPr>
            <a:r>
              <a:rPr lang="en-US" dirty="0" smtClean="0"/>
              <a:t>	-Cut Salary &amp; Benefits by $1,171,215</a:t>
            </a:r>
          </a:p>
          <a:p>
            <a:pPr>
              <a:buNone/>
            </a:pPr>
            <a:r>
              <a:rPr lang="en-US" dirty="0" smtClean="0"/>
              <a:t>		Budget allocation changes from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/>
              <a:t>78.93% </a:t>
            </a:r>
            <a:r>
              <a:rPr lang="en-US" dirty="0" smtClean="0"/>
              <a:t>to </a:t>
            </a:r>
            <a:r>
              <a:rPr lang="en-US" dirty="0" smtClean="0"/>
              <a:t>77.84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68C4D-C9F6-43BB-9D23-BB87F9F3211B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1550B-1A4E-4374-A47F-8002E90A91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Questions &amp; Answers</a:t>
            </a:r>
            <a:endParaRPr lang="en-US" dirty="0" smtClean="0"/>
          </a:p>
        </p:txBody>
      </p:sp>
      <p:sp>
        <p:nvSpPr>
          <p:cNvPr id="614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C40BF9D-AE07-4E46-A4CA-A5D1420906F3}" type="datetime1">
              <a:rPr lang="en-US" smtClean="0"/>
              <a:pPr/>
              <a:t>2/19/2009</a:t>
            </a:fld>
            <a:endParaRPr lang="en-US" dirty="0" smtClean="0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0F905B-C21F-49B6-8656-1B1FD7189F4D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3082" name="Picture 10" descr="C:\Users\cpittman\AppData\Local\Microsoft\Windows\Temporary Internet Files\Content.IE5\R7Z34EXP\j043523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257800" cy="501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7200" b="1" dirty="0" smtClean="0"/>
              <a:t>Agenda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endParaRPr lang="en-US" sz="4000" dirty="0" smtClean="0"/>
          </a:p>
          <a:p>
            <a:pPr lvl="1" algn="ctr" eaLnBrk="1" hangingPunct="1">
              <a:buFontTx/>
              <a:buNone/>
            </a:pPr>
            <a:r>
              <a:rPr lang="en-US" sz="4000" dirty="0" smtClean="0"/>
              <a:t>Current Financial Position</a:t>
            </a:r>
          </a:p>
          <a:p>
            <a:pPr lvl="1" algn="ctr" eaLnBrk="1" hangingPunct="1">
              <a:buFontTx/>
              <a:buNone/>
            </a:pPr>
            <a:r>
              <a:rPr lang="en-US" sz="4000" dirty="0" smtClean="0"/>
              <a:t>Expected </a:t>
            </a:r>
            <a:r>
              <a:rPr lang="en-US" sz="4000" dirty="0" smtClean="0"/>
              <a:t>Challenges</a:t>
            </a:r>
          </a:p>
          <a:p>
            <a:pPr lvl="1" algn="ctr" eaLnBrk="1" hangingPunct="1">
              <a:buFontTx/>
              <a:buNone/>
            </a:pPr>
            <a:r>
              <a:rPr lang="en-US" sz="4000" dirty="0" smtClean="0"/>
              <a:t>Available Options</a:t>
            </a:r>
          </a:p>
          <a:p>
            <a:pPr lvl="1" algn="ctr" eaLnBrk="1" hangingPunct="1">
              <a:lnSpc>
                <a:spcPts val="5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4000" dirty="0" smtClean="0"/>
          </a:p>
          <a:p>
            <a:pPr lvl="1" algn="ctr" eaLnBrk="1" hangingPunct="1">
              <a:lnSpc>
                <a:spcPts val="200"/>
              </a:lnSpc>
              <a:spcAft>
                <a:spcPts val="600"/>
              </a:spcAft>
              <a:buFontTx/>
              <a:buNone/>
            </a:pPr>
            <a:endParaRPr lang="en-US" sz="4000" dirty="0" smtClean="0"/>
          </a:p>
          <a:p>
            <a:pPr lvl="1" algn="ctr" eaLnBrk="1" hangingPunct="1"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n-US" sz="4000" dirty="0" smtClean="0"/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/>
              <a:t>Q &amp; A</a:t>
            </a:r>
            <a:endParaRPr lang="en-US" dirty="0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139857A-BDCB-48FE-924E-B9B6AA2E46B5}" type="datetime1">
              <a:rPr lang="en-US" smtClean="0"/>
              <a:pPr/>
              <a:t>2/19/2009</a:t>
            </a:fld>
            <a:endParaRPr lang="en-US" dirty="0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1DBD60-BC8D-453C-B1F3-F1908E887E94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2514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9600" b="1" dirty="0" smtClean="0"/>
              <a:t>Current Financial</a:t>
            </a:r>
            <a:br>
              <a:rPr lang="en-US" sz="9600" b="1" dirty="0" smtClean="0"/>
            </a:br>
            <a:r>
              <a:rPr lang="en-US" sz="9600" b="1" dirty="0" smtClean="0"/>
              <a:t> Position</a:t>
            </a:r>
            <a:endParaRPr lang="en-US" sz="6600" b="1" dirty="0" smtClean="0"/>
          </a:p>
        </p:txBody>
      </p:sp>
      <p:sp>
        <p:nvSpPr>
          <p:cNvPr id="17410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BDE1ADC-63E5-4F8B-A0C5-D4FDAD1788F8}" type="datetime1">
              <a:rPr lang="en-US" smtClean="0"/>
              <a:pPr/>
              <a:t>2/19/2009</a:t>
            </a:fld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B12253-11AE-4027-8D66-5CB819568CAC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24200"/>
            <a:ext cx="731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417320"/>
          </a:xfrm>
        </p:spPr>
        <p:txBody>
          <a:bodyPr/>
          <a:lstStyle/>
          <a:p>
            <a:pPr algn="ctr"/>
            <a:r>
              <a:rPr lang="en-US" dirty="0" smtClean="0"/>
              <a:t>Revenue Sources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68C4D-C9F6-43BB-9D23-BB87F9F3211B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D1550B-1A4E-4374-A47F-8002E90A91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397000"/>
          <a:ext cx="4649491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00"/>
                <a:gridCol w="1491044"/>
                <a:gridCol w="1394847"/>
              </a:tblGrid>
              <a:tr h="10448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Dollars FY07/08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 FY07/08</a:t>
                      </a:r>
                      <a:endParaRPr lang="en-US" sz="2400" dirty="0"/>
                    </a:p>
                  </a:txBody>
                  <a:tcPr anchor="ctr"/>
                </a:tc>
              </a:tr>
              <a:tr h="1072637"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$13,146,800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</a:tr>
              <a:tr h="936689">
                <a:tc>
                  <a:txBody>
                    <a:bodyPr/>
                    <a:lstStyle/>
                    <a:p>
                      <a:r>
                        <a:rPr lang="en-US" dirty="0" smtClean="0"/>
                        <a:t>Tuition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$10,329,648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</a:tr>
              <a:tr h="936689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1,182,272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</a:tr>
              <a:tr h="936689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$24,658,720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371600"/>
          <a:ext cx="44196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286000"/>
              </a:tblGrid>
              <a:tr h="1063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Dollars FY08/09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    FY08/09 </a:t>
                      </a:r>
                    </a:p>
                  </a:txBody>
                  <a:tcPr marL="9525" marR="9525" marT="9525" marB="0" anchor="ctr"/>
                </a:tc>
              </a:tr>
              <a:tr h="106347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$12,526,000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</a:tr>
              <a:tr h="98751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$10,813,600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8355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$969,100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10029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$24,308,700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Factors Affecting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Appropriation Reduction of 2.6% or $334,000</a:t>
            </a:r>
          </a:p>
          <a:p>
            <a:r>
              <a:rPr lang="en-US" dirty="0" smtClean="0"/>
              <a:t>Reversion of 3.4% or $442,000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Total Reductions = $776,200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F7970-D529-476E-AA0B-EF57297476AE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E8F08-C60C-44AF-B9B9-924FB75F07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 Increase of 6% or $584,000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Excess </a:t>
            </a:r>
            <a:r>
              <a:rPr lang="en-US" dirty="0" smtClean="0"/>
              <a:t>revenue </a:t>
            </a:r>
            <a:r>
              <a:rPr lang="en-US" dirty="0" smtClean="0"/>
              <a:t>over </a:t>
            </a:r>
            <a:r>
              <a:rPr lang="en-US" dirty="0" smtClean="0"/>
              <a:t>expenses $224,000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Made budget reduction of 7% or $217,300 across the board.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F7970-D529-476E-AA0B-EF57297476AE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E8F08-C60C-44AF-B9B9-924FB75F07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Recurring Revenues &amp; </a:t>
            </a:r>
            <a:br>
              <a:rPr lang="en-US" dirty="0" smtClean="0"/>
            </a:br>
            <a:r>
              <a:rPr lang="en-US" dirty="0" smtClean="0"/>
              <a:t>Expenses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Recurring Unrestricted Revenue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				       24,308,700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Recurring Expenses	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				      (</a:t>
            </a:r>
            <a:r>
              <a:rPr lang="en-US" u="sng" dirty="0" smtClean="0"/>
              <a:t>23,996,700)</a:t>
            </a:r>
          </a:p>
          <a:p>
            <a:pPr eaLnBrk="1" hangingPunct="1">
              <a:buFontTx/>
              <a:buNone/>
              <a:defRPr/>
            </a:pPr>
            <a:endParaRPr lang="en-US" u="sng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        Difference     </a:t>
            </a:r>
            <a:r>
              <a:rPr lang="en-US" b="1" dirty="0" smtClean="0"/>
              <a:t>      </a:t>
            </a:r>
            <a:r>
              <a:rPr lang="en-US" b="1" u="dbl" dirty="0" smtClean="0"/>
              <a:t> $   312,000</a:t>
            </a:r>
          </a:p>
          <a:p>
            <a:pPr eaLnBrk="1" hangingPunct="1">
              <a:buFontTx/>
              <a:buNone/>
              <a:defRPr/>
            </a:pPr>
            <a:endParaRPr lang="en-US" u="sng" dirty="0" smtClean="0"/>
          </a:p>
          <a:p>
            <a:pPr eaLnBrk="1" hangingPunct="1">
              <a:buFontTx/>
              <a:buNone/>
              <a:defRPr/>
            </a:pPr>
            <a:endParaRPr lang="en-US" u="sng" dirty="0"/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862A9C8-A189-408A-8C31-FB60B6426620}" type="datetime1">
              <a:rPr lang="en-US" smtClean="0"/>
              <a:pPr/>
              <a:t>2/19/2009</a:t>
            </a:fld>
            <a:endParaRPr lang="en-US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7967F-2C9A-4D94-8119-84D710AD4E9A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Projected Budget Cuts for 09/10</a:t>
            </a:r>
            <a:br>
              <a:rPr lang="en-US" dirty="0" smtClean="0"/>
            </a:br>
            <a:r>
              <a:rPr lang="en-US" dirty="0" smtClean="0"/>
              <a:t>Two Scenarios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905000"/>
          <a:ext cx="8839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5834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Appropriations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Budget Cut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Dollar</a:t>
                      </a:r>
                      <a:r>
                        <a:rPr lang="en-US" sz="2400" baseline="0" dirty="0" smtClean="0"/>
                        <a:t> Budget Cut</a:t>
                      </a:r>
                      <a:endParaRPr lang="en-US" sz="2400" dirty="0"/>
                    </a:p>
                  </a:txBody>
                  <a:tcPr anchor="ctr"/>
                </a:tc>
              </a:tr>
              <a:tr h="9724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$12,836,100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$898,500</a:t>
                      </a:r>
                      <a:endParaRPr lang="en-US" sz="2400" dirty="0"/>
                    </a:p>
                  </a:txBody>
                  <a:tcPr anchor="ctr"/>
                </a:tc>
              </a:tr>
              <a:tr h="13397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$12,836,100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$1,925,400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F7970-D529-476E-AA0B-EF57297476AE}" type="datetime1">
              <a:rPr lang="en-US" smtClean="0"/>
              <a:pPr>
                <a:defRPr/>
              </a:pPr>
              <a:t>2/19/2009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E8F08-C60C-44AF-B9B9-924FB75F07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9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 smtClean="0"/>
              <a:t>Allocation of Funds Per Revised Budget FY2008-2009</a:t>
            </a:r>
            <a:endParaRPr lang="en-US" sz="2400" u="sng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838195"/>
          <a:ext cx="9144000" cy="621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855"/>
                <a:gridCol w="2757219"/>
                <a:gridCol w="3089926"/>
              </a:tblGrid>
              <a:tr h="917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Salaries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$                 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2008/2009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2008/2009 %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of</a:t>
                      </a:r>
                    </a:p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E &amp; G </a:t>
                      </a:r>
                    </a:p>
                  </a:txBody>
                  <a:tcPr marL="9525" marR="9525" marT="9525" marB="0" anchor="ctr"/>
                </a:tc>
              </a:tr>
              <a:tr h="53102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Administration/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Pro-Tech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3,474,981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198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Academic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7,388,933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198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Clerical Support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2,740,909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58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Students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215,077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1%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198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Salaries </a:t>
                      </a: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13,819,900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198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Benefits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5,114,102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5826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Operating/ Travel/Equip </a:t>
                      </a: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5,055,700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21%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1399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E &amp; 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dbl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$23,989,702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dbl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/>
                </a:tc>
              </a:tr>
              <a:tr h="345936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21344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JSCC Salaries/Benefits Combined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79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% 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of</a:t>
                      </a:r>
                    </a:p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Total Budget 08/09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28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CC5A3B0-85D8-43B1-A525-A64E4985FE50}" type="datetime1">
              <a:rPr lang="en-US" smtClean="0"/>
              <a:pPr/>
              <a:t>2/19/2009</a:t>
            </a:fld>
            <a:endParaRPr lang="en-US" dirty="0" smtClean="0"/>
          </a:p>
        </p:txBody>
      </p:sp>
      <p:sp>
        <p:nvSpPr>
          <p:cNvPr id="32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EF604A-C2F9-43CB-9592-4AB93A646A18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9121</TotalTime>
  <Words>383</Words>
  <Application>Microsoft Office PowerPoint</Application>
  <PresentationFormat>On-screen Show (4:3)</PresentationFormat>
  <Paragraphs>195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        </vt:lpstr>
      <vt:lpstr>Agenda</vt:lpstr>
      <vt:lpstr>Current Financial  Position</vt:lpstr>
      <vt:lpstr>Revenue Sources</vt:lpstr>
      <vt:lpstr>Factors Affecting Revenue</vt:lpstr>
      <vt:lpstr>Factors Continued</vt:lpstr>
      <vt:lpstr>Recurring Revenues &amp;  Expenses </vt:lpstr>
      <vt:lpstr>Projected Budget Cuts for 09/10 Two Scenarios</vt:lpstr>
      <vt:lpstr>Allocation of Funds Per Revised Budget FY2008-2009</vt:lpstr>
      <vt:lpstr>Operating &amp; Travel</vt:lpstr>
      <vt:lpstr>Expected Challenges</vt:lpstr>
      <vt:lpstr>Challenges</vt:lpstr>
      <vt:lpstr>Available Options</vt:lpstr>
      <vt:lpstr>OPTIONS TO INCREASE REVENUE</vt:lpstr>
      <vt:lpstr>Questions &amp;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</dc:title>
  <dc:creator>Reese, Shelia</dc:creator>
  <cp:lastModifiedBy>cpittman</cp:lastModifiedBy>
  <cp:revision>712</cp:revision>
  <dcterms:created xsi:type="dcterms:W3CDTF">2008-01-15T15:56:58Z</dcterms:created>
  <dcterms:modified xsi:type="dcterms:W3CDTF">2009-02-19T16:30:32Z</dcterms:modified>
</cp:coreProperties>
</file>