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71" r:id="rId2"/>
    <p:sldId id="258" r:id="rId3"/>
    <p:sldId id="280" r:id="rId4"/>
    <p:sldId id="256" r:id="rId5"/>
    <p:sldId id="259" r:id="rId6"/>
    <p:sldId id="264" r:id="rId7"/>
    <p:sldId id="270" r:id="rId8"/>
    <p:sldId id="277" r:id="rId9"/>
    <p:sldId id="283" r:id="rId10"/>
    <p:sldId id="273" r:id="rId11"/>
    <p:sldId id="263" r:id="rId12"/>
    <p:sldId id="282" r:id="rId13"/>
    <p:sldId id="268" r:id="rId14"/>
    <p:sldId id="284" r:id="rId15"/>
    <p:sldId id="274" r:id="rId16"/>
    <p:sldId id="281" r:id="rId17"/>
    <p:sldId id="276" r:id="rId18"/>
    <p:sldId id="275" r:id="rId19"/>
    <p:sldId id="266" r:id="rId20"/>
    <p:sldId id="262" r:id="rId21"/>
    <p:sldId id="269" r:id="rId22"/>
    <p:sldId id="285"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4" autoAdjust="0"/>
    <p:restoredTop sz="89808" autoAdjust="0"/>
  </p:normalViewPr>
  <p:slideViewPr>
    <p:cSldViewPr>
      <p:cViewPr varScale="1">
        <p:scale>
          <a:sx n="60" d="100"/>
          <a:sy n="60"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plotArea>
      <c:layout/>
      <c:pieChart>
        <c:varyColors val="1"/>
        <c:ser>
          <c:idx val="0"/>
          <c:order val="0"/>
          <c:tx>
            <c:strRef>
              <c:f>Sheet1!$B$1</c:f>
              <c:strCache>
                <c:ptCount val="1"/>
                <c:pt idx="0">
                  <c:v>Percentage</c:v>
                </c:pt>
              </c:strCache>
            </c:strRef>
          </c:tx>
          <c:explosion val="25"/>
          <c:dLbls>
            <c:showVal val="1"/>
            <c:showLeaderLines val="1"/>
          </c:dLbls>
          <c:cat>
            <c:strRef>
              <c:f>Sheet1!$A$2:$A$4</c:f>
              <c:strCache>
                <c:ptCount val="3"/>
                <c:pt idx="0">
                  <c:v>Sponsored Proj A</c:v>
                </c:pt>
                <c:pt idx="1">
                  <c:v>Sponsored Proj B</c:v>
                </c:pt>
                <c:pt idx="2">
                  <c:v>Instituition Commitment</c:v>
                </c:pt>
              </c:strCache>
            </c:strRef>
          </c:cat>
          <c:val>
            <c:numRef>
              <c:f>Sheet1!$B$2:$B$4</c:f>
              <c:numCache>
                <c:formatCode>0%</c:formatCode>
                <c:ptCount val="3"/>
                <c:pt idx="0">
                  <c:v>0.18000000000000002</c:v>
                </c:pt>
                <c:pt idx="1">
                  <c:v>0.13</c:v>
                </c:pt>
                <c:pt idx="2">
                  <c:v>0.69000000000000017</c:v>
                </c:pt>
              </c:numCache>
            </c:numRef>
          </c:val>
        </c:ser>
        <c:firstSliceAng val="0"/>
      </c:pieChart>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342690-D77E-45C7-8E22-FEFC550F9B30}" type="datetimeFigureOut">
              <a:rPr lang="en-US" smtClean="0"/>
              <a:pPr/>
              <a:t>7/26/2010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52B90-DE8E-4346-AB89-CBCA19A894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r>
              <a:rPr lang="en-US" baseline="0" dirty="0" smtClean="0"/>
              <a:t> and thanks for this opportunity.  As we embark upon this journey of effort reporting  I would like to start the presentation with the explanation of this slide. Each block and each color truly represents all the different facets of grants and their governing policies.  Although, in the end of solving with all like colors on one side each individual square is unique and presents a challenge.  This is somewhat of a disclaimer in that there is more gray than black and white when it comes to grants.  So as we go through this workshop you will hear me state a fact, policy then follow it with a BUT……  </a:t>
            </a:r>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  What denotes extra compensations</a:t>
            </a:r>
            <a:r>
              <a:rPr lang="en-US" baseline="0" dirty="0" smtClean="0"/>
              <a:t> as we do it now?  Is it work over and beyond 37.5 ?  </a:t>
            </a:r>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Extra</a:t>
            </a:r>
            <a:r>
              <a:rPr lang="en-US" baseline="0" dirty="0" smtClean="0"/>
              <a:t> comp requested for weekend and is specifically approved by sponsor. 75 hour is extra comp.  This is in excess of his normal 756 </a:t>
            </a:r>
            <a:r>
              <a:rPr lang="en-US" baseline="0" smtClean="0"/>
              <a:t>hour semester.</a:t>
            </a:r>
            <a:endParaRPr lang="en-US"/>
          </a:p>
        </p:txBody>
      </p:sp>
      <p:sp>
        <p:nvSpPr>
          <p:cNvPr id="4" name="Slide Number Placeholder 3"/>
          <p:cNvSpPr>
            <a:spLocks noGrp="1"/>
          </p:cNvSpPr>
          <p:nvPr>
            <p:ph type="sldNum" sz="quarter" idx="10"/>
          </p:nvPr>
        </p:nvSpPr>
        <p:spPr/>
        <p:txBody>
          <a:bodyPr/>
          <a:lstStyle/>
          <a:p>
            <a:fld id="{91C52B90-DE8E-4346-AB89-CBCA19A894EF}"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this</a:t>
            </a:r>
            <a:r>
              <a:rPr lang="en-US" baseline="0" dirty="0" smtClean="0"/>
              <a:t> ties into effort.  Since it is a cost to the sponsored project it has to be </a:t>
            </a:r>
            <a:r>
              <a:rPr lang="en-US" b="1" baseline="0" dirty="0" smtClean="0"/>
              <a:t>allowable</a:t>
            </a:r>
            <a:r>
              <a:rPr lang="en-US" baseline="0" dirty="0" smtClean="0"/>
              <a:t> – the sponsor has agreed to the charge of salary/extra compensation; </a:t>
            </a:r>
            <a:r>
              <a:rPr lang="en-US" b="1" baseline="0" dirty="0" smtClean="0"/>
              <a:t>allocable</a:t>
            </a:r>
            <a:r>
              <a:rPr lang="en-US" baseline="0" dirty="0" smtClean="0"/>
              <a:t>—it must related to the project ; </a:t>
            </a:r>
            <a:r>
              <a:rPr lang="en-US" b="1" baseline="0" dirty="0" smtClean="0"/>
              <a:t>reasonable– </a:t>
            </a:r>
            <a:r>
              <a:rPr lang="en-US" b="0" baseline="0" dirty="0" smtClean="0"/>
              <a:t>the % chargeable to the project as well as the amount</a:t>
            </a:r>
            <a:endParaRPr lang="en-US" b="1"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Making effort equal compensation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A-21</a:t>
            </a:r>
            <a:r>
              <a:rPr lang="en-US" dirty="0" smtClean="0"/>
              <a:t> provide principles</a:t>
            </a:r>
            <a:r>
              <a:rPr lang="en-US" baseline="0" dirty="0" smtClean="0"/>
              <a:t> for determining the cost applicable research and development, training, and other sponsored work performed by colleges and universities under grants, contracts, and other agreement with the Federal Government.  </a:t>
            </a:r>
          </a:p>
          <a:p>
            <a:r>
              <a:rPr lang="en-US" b="1" baseline="0" dirty="0" smtClean="0"/>
              <a:t>A-110 </a:t>
            </a:r>
            <a:r>
              <a:rPr lang="en-US" b="0" baseline="0" dirty="0" smtClean="0"/>
              <a:t>gives us the administrative requirements for federal grants and agreements from pre-award phase through closeout</a:t>
            </a:r>
          </a:p>
          <a:p>
            <a:endParaRPr lang="en-US" b="1"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Effort starts with the proposal process and continues through closeout.</a:t>
            </a:r>
            <a:r>
              <a:rPr lang="en-US" baseline="0" dirty="0" smtClean="0"/>
              <a:t>  The department and institution should be aware of the commitment and responsibility of requesting salary.  Not saying don’t request it just be ready to comply with effort reporting.  Regardless of how the request is made, through $ amount or % of time spent both equals an effort commitment and must be tracked and certified.</a:t>
            </a:r>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Simply</a:t>
            </a:r>
            <a:r>
              <a:rPr lang="en-US" baseline="0" dirty="0" smtClean="0"/>
              <a:t> put it looks at the amount of salary charged to grant in relation to the actual time spent on the grant…. It is how someone spent </a:t>
            </a:r>
            <a:r>
              <a:rPr lang="en-US" baseline="0" smtClean="0"/>
              <a:t>their time</a:t>
            </a:r>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PI’s may</a:t>
            </a:r>
            <a:r>
              <a:rPr lang="en-US" baseline="0" dirty="0" smtClean="0"/>
              <a:t> not receive/request compensation but a commitment of time is automatic because they are responsible for the grant work</a:t>
            </a:r>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a:t>
            </a:r>
            <a:r>
              <a:rPr lang="en-US" baseline="0" dirty="0" smtClean="0"/>
              <a:t> to look at total effort/total hours from all activities  including federally sponsored projects, private/foundation projects and institutional commitment</a:t>
            </a:r>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Payroll </a:t>
            </a:r>
            <a:r>
              <a:rPr lang="en-US" smtClean="0"/>
              <a:t>follows</a:t>
            </a:r>
            <a:r>
              <a:rPr lang="en-US" baseline="0" smtClean="0"/>
              <a:t> effort</a:t>
            </a:r>
            <a:endParaRPr lang="en-US"/>
          </a:p>
        </p:txBody>
      </p:sp>
      <p:sp>
        <p:nvSpPr>
          <p:cNvPr id="4" name="Slide Number Placeholder 3"/>
          <p:cNvSpPr>
            <a:spLocks noGrp="1"/>
          </p:cNvSpPr>
          <p:nvPr>
            <p:ph type="sldNum" sz="quarter" idx="10"/>
          </p:nvPr>
        </p:nvSpPr>
        <p:spPr/>
        <p:txBody>
          <a:bodyPr/>
          <a:lstStyle/>
          <a:p>
            <a:fld id="{91C52B90-DE8E-4346-AB89-CBCA19A894EF}"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shows total effort in hours and %</a:t>
            </a:r>
            <a:r>
              <a:rPr lang="en-US" baseline="0" dirty="0" smtClean="0"/>
              <a:t> of time that’s chargeable to the grant as well as if effort commitment has been satisfied.  When a grant is received payroll may be setup to charge 20% to grant and 80% to institution.  That’s fine but when the employee certifies his/her effort it should be based on actual effort.  So somewhere someone has to be able to document the effort.  Perhaps through the use of office hours, workload, scheduled meetings, conferences, advising schedule, etc.  </a:t>
            </a:r>
            <a:endParaRPr lang="en-US" dirty="0"/>
          </a:p>
        </p:txBody>
      </p:sp>
      <p:sp>
        <p:nvSpPr>
          <p:cNvPr id="4" name="Slide Number Placeholder 3"/>
          <p:cNvSpPr>
            <a:spLocks noGrp="1"/>
          </p:cNvSpPr>
          <p:nvPr>
            <p:ph type="sldNum" sz="quarter" idx="10"/>
          </p:nvPr>
        </p:nvSpPr>
        <p:spPr/>
        <p:txBody>
          <a:bodyPr/>
          <a:lstStyle/>
          <a:p>
            <a:fld id="{91C52B90-DE8E-4346-AB89-CBCA19A894E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87EAA3-2BC6-428C-8EE4-2F1B4BCB1FA4}" type="datetimeFigureOut">
              <a:rPr lang="en-US" smtClean="0"/>
              <a:pPr/>
              <a:t>7/26/2010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D70A1B9-AD18-41BD-82A7-029345D1F6CD}"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87EAA3-2BC6-428C-8EE4-2F1B4BCB1FA4}" type="datetimeFigureOut">
              <a:rPr lang="en-US" smtClean="0"/>
              <a:pPr/>
              <a:t>7/26/2010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70A1B9-AD18-41BD-82A7-029345D1F6CD}"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87EAA3-2BC6-428C-8EE4-2F1B4BCB1FA4}" type="datetimeFigureOut">
              <a:rPr lang="en-US" smtClean="0"/>
              <a:pPr/>
              <a:t>7/26/2010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70A1B9-AD18-41BD-82A7-029345D1F6CD}"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87EAA3-2BC6-428C-8EE4-2F1B4BCB1FA4}" type="datetimeFigureOut">
              <a:rPr lang="en-US" smtClean="0"/>
              <a:pPr/>
              <a:t>7/26/2010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70A1B9-AD18-41BD-82A7-029345D1F6C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87EAA3-2BC6-428C-8EE4-2F1B4BCB1FA4}" type="datetimeFigureOut">
              <a:rPr lang="en-US" smtClean="0"/>
              <a:pPr/>
              <a:t>7/26/2010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D70A1B9-AD18-41BD-82A7-029345D1F6C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87EAA3-2BC6-428C-8EE4-2F1B4BCB1FA4}" type="datetimeFigureOut">
              <a:rPr lang="en-US" smtClean="0"/>
              <a:pPr/>
              <a:t>7/26/2010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70A1B9-AD18-41BD-82A7-029345D1F6C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87EAA3-2BC6-428C-8EE4-2F1B4BCB1FA4}" type="datetimeFigureOut">
              <a:rPr lang="en-US" smtClean="0"/>
              <a:pPr/>
              <a:t>7/26/2010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D70A1B9-AD18-41BD-82A7-029345D1F6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87EAA3-2BC6-428C-8EE4-2F1B4BCB1FA4}" type="datetimeFigureOut">
              <a:rPr lang="en-US" smtClean="0"/>
              <a:pPr/>
              <a:t>7/26/2010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D70A1B9-AD18-41BD-82A7-029345D1F6C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87EAA3-2BC6-428C-8EE4-2F1B4BCB1FA4}" type="datetimeFigureOut">
              <a:rPr lang="en-US" smtClean="0"/>
              <a:pPr/>
              <a:t>7/26/2010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D70A1B9-AD18-41BD-82A7-029345D1F6CD}"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87EAA3-2BC6-428C-8EE4-2F1B4BCB1FA4}" type="datetimeFigureOut">
              <a:rPr lang="en-US" smtClean="0"/>
              <a:pPr/>
              <a:t>7/26/2010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D70A1B9-AD18-41BD-82A7-029345D1F6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87EAA3-2BC6-428C-8EE4-2F1B4BCB1FA4}" type="datetimeFigureOut">
              <a:rPr lang="en-US" smtClean="0"/>
              <a:pPr/>
              <a:t>7/26/2010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D70A1B9-AD18-41BD-82A7-029345D1F6C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87EAA3-2BC6-428C-8EE4-2F1B4BCB1FA4}" type="datetimeFigureOut">
              <a:rPr lang="en-US" smtClean="0"/>
              <a:pPr/>
              <a:t>7/26/2010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D70A1B9-AD18-41BD-82A7-029345D1F6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ipe dir="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ennesseeanytime.org/laws/laws.html" TargetMode="External"/><Relationship Id="rId2" Type="http://schemas.openxmlformats.org/officeDocument/2006/relationships/hyperlink" Target="http://www.whitehouse.gov/omb/circulars_default" TargetMode="External"/><Relationship Id="rId1" Type="http://schemas.openxmlformats.org/officeDocument/2006/relationships/slideLayout" Target="../slideLayouts/slideLayout2.xml"/><Relationship Id="rId5" Type="http://schemas.openxmlformats.org/officeDocument/2006/relationships/hyperlink" Target="http://www.tbr.edu/" TargetMode="External"/><Relationship Id="rId4" Type="http://schemas.openxmlformats.org/officeDocument/2006/relationships/hyperlink" Target="http://www.gpoaccess.gov/cfr/"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descr="C:\Users\jburton\AppData\Local\Microsoft\Windows\Temporary Internet Files\Content.IE5\CLQVBRM1\MC900070860[1].wmf"/>
          <p:cNvPicPr>
            <a:picLocks noChangeAspect="1" noChangeArrowheads="1"/>
          </p:cNvPicPr>
          <p:nvPr/>
        </p:nvPicPr>
        <p:blipFill>
          <a:blip r:embed="rId3" cstate="print"/>
          <a:srcRect/>
          <a:stretch>
            <a:fillRect/>
          </a:stretch>
        </p:blipFill>
        <p:spPr bwMode="auto">
          <a:xfrm>
            <a:off x="1524000" y="1447800"/>
            <a:ext cx="7315200" cy="4771402"/>
          </a:xfrm>
          <a:prstGeom prst="rect">
            <a:avLst/>
          </a:prstGeom>
          <a:ln>
            <a:noFill/>
          </a:ln>
          <a:effectLst>
            <a:softEdge rad="112500"/>
          </a:effectLst>
        </p:spPr>
      </p:pic>
      <p:sp>
        <p:nvSpPr>
          <p:cNvPr id="12" name="TextBox 11"/>
          <p:cNvSpPr txBox="1"/>
          <p:nvPr/>
        </p:nvSpPr>
        <p:spPr>
          <a:xfrm>
            <a:off x="1371600" y="304800"/>
            <a:ext cx="7010400" cy="954107"/>
          </a:xfrm>
          <a:prstGeom prst="rect">
            <a:avLst/>
          </a:prstGeom>
          <a:noFill/>
        </p:spPr>
        <p:txBody>
          <a:bodyPr wrap="square" rtlCol="0">
            <a:spAutoFit/>
          </a:bodyPr>
          <a:lstStyle/>
          <a:p>
            <a:pPr algn="ctr"/>
            <a:r>
              <a:rPr lang="en-US" sz="2800" b="1" dirty="0" smtClean="0">
                <a:solidFill>
                  <a:schemeClr val="bg2">
                    <a:lumMod val="50000"/>
                  </a:schemeClr>
                </a:solidFill>
              </a:rPr>
              <a:t>Effort Reporting –Rising Above the Challenge</a:t>
            </a:r>
            <a:endParaRPr lang="en-US" sz="2800" b="1"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 typical week Professor Y estimates that she works 54.5 hours.</a:t>
            </a:r>
            <a:endParaRPr lang="en-US" dirty="0"/>
          </a:p>
        </p:txBody>
      </p:sp>
      <p:sp>
        <p:nvSpPr>
          <p:cNvPr id="3" name="Title 2"/>
          <p:cNvSpPr>
            <a:spLocks noGrp="1"/>
          </p:cNvSpPr>
          <p:nvPr>
            <p:ph type="title"/>
          </p:nvPr>
        </p:nvSpPr>
        <p:spPr/>
        <p:txBody>
          <a:bodyPr/>
          <a:lstStyle/>
          <a:p>
            <a:r>
              <a:rPr lang="en-US" dirty="0" smtClean="0">
                <a:solidFill>
                  <a:schemeClr val="bg2">
                    <a:lumMod val="50000"/>
                  </a:schemeClr>
                </a:solidFill>
              </a:rPr>
              <a:t>Effort Example… </a:t>
            </a:r>
            <a:r>
              <a:rPr lang="en-US" sz="2800" dirty="0" smtClean="0">
                <a:solidFill>
                  <a:schemeClr val="bg2">
                    <a:lumMod val="50000"/>
                  </a:schemeClr>
                </a:solidFill>
              </a:rPr>
              <a:t>(cont’d)</a:t>
            </a:r>
            <a:endParaRPr lang="en-US" sz="2800" dirty="0">
              <a:solidFill>
                <a:schemeClr val="bg2">
                  <a:lumMod val="50000"/>
                </a:schemeClr>
              </a:solidFill>
            </a:endParaRPr>
          </a:p>
        </p:txBody>
      </p:sp>
      <p:graphicFrame>
        <p:nvGraphicFramePr>
          <p:cNvPr id="4" name="Table 3"/>
          <p:cNvGraphicFramePr>
            <a:graphicFrameLocks noGrp="1"/>
          </p:cNvGraphicFramePr>
          <p:nvPr/>
        </p:nvGraphicFramePr>
        <p:xfrm>
          <a:off x="1524000" y="2438400"/>
          <a:ext cx="4953000" cy="3583452"/>
        </p:xfrm>
        <a:graphic>
          <a:graphicData uri="http://schemas.openxmlformats.org/drawingml/2006/table">
            <a:tbl>
              <a:tblPr firstRow="1" bandRow="1">
                <a:tableStyleId>{5C22544A-7EE6-4342-B048-85BDC9FD1C3A}</a:tableStyleId>
              </a:tblPr>
              <a:tblGrid>
                <a:gridCol w="2476500"/>
                <a:gridCol w="2476500"/>
              </a:tblGrid>
              <a:tr h="723139">
                <a:tc>
                  <a:txBody>
                    <a:bodyPr/>
                    <a:lstStyle/>
                    <a:p>
                      <a:r>
                        <a:rPr lang="en-US" dirty="0" smtClean="0"/>
                        <a:t>Sponsored</a:t>
                      </a:r>
                      <a:r>
                        <a:rPr lang="en-US" baseline="0" dirty="0" smtClean="0"/>
                        <a:t> Project A</a:t>
                      </a:r>
                    </a:p>
                    <a:p>
                      <a:r>
                        <a:rPr lang="en-US" baseline="0" dirty="0" smtClean="0"/>
                        <a:t>(Federal)</a:t>
                      </a:r>
                      <a:endParaRPr lang="en-US" dirty="0"/>
                    </a:p>
                  </a:txBody>
                  <a:tcPr/>
                </a:tc>
                <a:tc>
                  <a:txBody>
                    <a:bodyPr/>
                    <a:lstStyle/>
                    <a:p>
                      <a:pPr algn="r"/>
                      <a:r>
                        <a:rPr lang="en-US" dirty="0" smtClean="0"/>
                        <a:t>10</a:t>
                      </a:r>
                    </a:p>
                    <a:p>
                      <a:endParaRPr lang="en-US" dirty="0"/>
                    </a:p>
                  </a:txBody>
                  <a:tcPr/>
                </a:tc>
              </a:tr>
              <a:tr h="572260">
                <a:tc>
                  <a:txBody>
                    <a:bodyPr/>
                    <a:lstStyle/>
                    <a:p>
                      <a:r>
                        <a:rPr lang="en-US" dirty="0" smtClean="0"/>
                        <a:t>Sponsored Project B</a:t>
                      </a:r>
                    </a:p>
                    <a:p>
                      <a:r>
                        <a:rPr lang="en-US" dirty="0" smtClean="0"/>
                        <a:t>(Foundation)</a:t>
                      </a:r>
                      <a:endParaRPr lang="en-US" dirty="0"/>
                    </a:p>
                  </a:txBody>
                  <a:tcPr/>
                </a:tc>
                <a:tc>
                  <a:txBody>
                    <a:bodyPr/>
                    <a:lstStyle/>
                    <a:p>
                      <a:pPr algn="r"/>
                      <a:r>
                        <a:rPr lang="en-US" dirty="0" smtClean="0"/>
                        <a:t>7</a:t>
                      </a:r>
                      <a:endParaRPr lang="en-US" dirty="0"/>
                    </a:p>
                  </a:txBody>
                  <a:tcPr/>
                </a:tc>
              </a:tr>
              <a:tr h="570135">
                <a:tc>
                  <a:txBody>
                    <a:bodyPr/>
                    <a:lstStyle/>
                    <a:p>
                      <a:r>
                        <a:rPr lang="en-US" dirty="0" smtClean="0"/>
                        <a:t>Instruction/office</a:t>
                      </a:r>
                      <a:endParaRPr lang="en-US" dirty="0"/>
                    </a:p>
                  </a:txBody>
                  <a:tcPr/>
                </a:tc>
                <a:tc>
                  <a:txBody>
                    <a:bodyPr/>
                    <a:lstStyle/>
                    <a:p>
                      <a:pPr algn="r"/>
                      <a:r>
                        <a:rPr lang="en-US" dirty="0" smtClean="0"/>
                        <a:t>30</a:t>
                      </a:r>
                      <a:endParaRPr lang="en-US" dirty="0"/>
                    </a:p>
                  </a:txBody>
                  <a:tcPr/>
                </a:tc>
              </a:tr>
              <a:tr h="825049">
                <a:tc>
                  <a:txBody>
                    <a:bodyPr/>
                    <a:lstStyle/>
                    <a:p>
                      <a:r>
                        <a:rPr lang="en-US" dirty="0" smtClean="0"/>
                        <a:t>Committee and Other admin</a:t>
                      </a:r>
                      <a:endParaRPr lang="en-US" dirty="0"/>
                    </a:p>
                  </a:txBody>
                  <a:tcPr/>
                </a:tc>
                <a:tc>
                  <a:txBody>
                    <a:bodyPr/>
                    <a:lstStyle/>
                    <a:p>
                      <a:pPr algn="r"/>
                      <a:r>
                        <a:rPr lang="en-US" dirty="0" smtClean="0"/>
                        <a:t>7.5</a:t>
                      </a:r>
                      <a:endParaRPr lang="en-US" dirty="0"/>
                    </a:p>
                  </a:txBody>
                  <a:tcPr/>
                </a:tc>
              </a:tr>
              <a:tr h="825049">
                <a:tc>
                  <a:txBody>
                    <a:bodyPr/>
                    <a:lstStyle/>
                    <a:p>
                      <a:r>
                        <a:rPr lang="en-US" dirty="0" smtClean="0"/>
                        <a:t>Total </a:t>
                      </a:r>
                      <a:endParaRPr lang="en-US" dirty="0"/>
                    </a:p>
                  </a:txBody>
                  <a:tcPr/>
                </a:tc>
                <a:tc>
                  <a:txBody>
                    <a:bodyPr/>
                    <a:lstStyle/>
                    <a:p>
                      <a:pPr algn="r"/>
                      <a:r>
                        <a:rPr lang="en-US" dirty="0" smtClean="0"/>
                        <a:t>54.5</a:t>
                      </a:r>
                    </a:p>
                    <a:p>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lnSpc>
                <a:spcPct val="150000"/>
              </a:lnSpc>
              <a:buNone/>
            </a:pPr>
            <a:r>
              <a:rPr lang="en-US" dirty="0" smtClean="0"/>
              <a:t>Circular A-21 requires that institutions receiving federal awards maintain procedures documenting the distribution of activity, and associated payroll charges, to each sponsored agreement.</a:t>
            </a:r>
            <a:endParaRPr lang="en-US" dirty="0"/>
          </a:p>
        </p:txBody>
      </p:sp>
      <p:sp>
        <p:nvSpPr>
          <p:cNvPr id="2" name="Title 1"/>
          <p:cNvSpPr>
            <a:spLocks noGrp="1"/>
          </p:cNvSpPr>
          <p:nvPr>
            <p:ph type="title"/>
          </p:nvPr>
        </p:nvSpPr>
        <p:spPr>
          <a:xfrm>
            <a:off x="457200" y="274638"/>
            <a:ext cx="8305800" cy="1143000"/>
          </a:xfrm>
        </p:spPr>
        <p:txBody>
          <a:bodyPr>
            <a:normAutofit/>
          </a:bodyPr>
          <a:lstStyle/>
          <a:p>
            <a:pPr algn="ctr"/>
            <a:r>
              <a:rPr lang="en-US" dirty="0" smtClean="0">
                <a:solidFill>
                  <a:schemeClr val="bg2">
                    <a:lumMod val="50000"/>
                  </a:schemeClr>
                </a:solidFill>
              </a:rPr>
              <a:t>Why Must Effort Be Certified?</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1"/>
            <a:ext cx="8153400" cy="4724400"/>
          </a:xfrm>
        </p:spPr>
        <p:txBody>
          <a:bodyPr>
            <a:normAutofit fontScale="70000" lnSpcReduction="20000"/>
          </a:bodyPr>
          <a:lstStyle/>
          <a:p>
            <a:pPr>
              <a:lnSpc>
                <a:spcPct val="160000"/>
              </a:lnSpc>
            </a:pPr>
            <a:r>
              <a:rPr lang="en-US" sz="2900" dirty="0" smtClean="0"/>
              <a:t>Signed effort reports are considered legal documents in which an individual attests to the accuracy of the effort spent on sponsored projects</a:t>
            </a:r>
          </a:p>
          <a:p>
            <a:pPr>
              <a:lnSpc>
                <a:spcPct val="160000"/>
              </a:lnSpc>
            </a:pPr>
            <a:r>
              <a:rPr lang="en-US" sz="2900" dirty="0" smtClean="0"/>
              <a:t>Erroneously certifying effort reports can be viewed as fraud</a:t>
            </a:r>
          </a:p>
          <a:p>
            <a:pPr>
              <a:lnSpc>
                <a:spcPct val="160000"/>
              </a:lnSpc>
            </a:pPr>
            <a:r>
              <a:rPr lang="en-US" sz="2900" dirty="0" smtClean="0"/>
              <a:t>We are obliged by federal regulations to exercise good stewardship of those funds</a:t>
            </a:r>
          </a:p>
          <a:p>
            <a:pPr>
              <a:lnSpc>
                <a:spcPct val="160000"/>
              </a:lnSpc>
              <a:buFont typeface="Wingdings" pitchFamily="2" charset="2"/>
              <a:buNone/>
            </a:pPr>
            <a:r>
              <a:rPr lang="en-US" sz="2900" dirty="0" smtClean="0"/>
              <a:t>    1.)  Effort is a part of that stewardship</a:t>
            </a:r>
          </a:p>
          <a:p>
            <a:pPr>
              <a:lnSpc>
                <a:spcPct val="160000"/>
              </a:lnSpc>
              <a:buFont typeface="Wingdings" pitchFamily="2" charset="2"/>
              <a:buNone/>
            </a:pPr>
            <a:r>
              <a:rPr lang="en-US" sz="2900" dirty="0" smtClean="0"/>
              <a:t>    2.)  Personnel costs are the majority of research costs</a:t>
            </a:r>
          </a:p>
          <a:p>
            <a:pPr>
              <a:lnSpc>
                <a:spcPct val="160000"/>
              </a:lnSpc>
              <a:buFont typeface="Wingdings" pitchFamily="2" charset="2"/>
              <a:buNone/>
            </a:pPr>
            <a:endParaRPr lang="en-US" sz="2000" i="1" dirty="0" smtClean="0"/>
          </a:p>
          <a:p>
            <a:pPr algn="ctr">
              <a:lnSpc>
                <a:spcPct val="160000"/>
              </a:lnSpc>
              <a:buFont typeface="Wingdings" pitchFamily="2" charset="2"/>
              <a:buNone/>
            </a:pPr>
            <a:r>
              <a:rPr lang="en-US" sz="2000" b="1" i="1" dirty="0" smtClean="0"/>
              <a:t>False Claims Act, 31 U.S.C., sections 3729 &amp; 3721</a:t>
            </a:r>
          </a:p>
          <a:p>
            <a:endParaRPr lang="en-US" dirty="0"/>
          </a:p>
        </p:txBody>
      </p:sp>
      <p:sp>
        <p:nvSpPr>
          <p:cNvPr id="3" name="Title 2"/>
          <p:cNvSpPr>
            <a:spLocks noGrp="1"/>
          </p:cNvSpPr>
          <p:nvPr>
            <p:ph type="title"/>
          </p:nvPr>
        </p:nvSpPr>
        <p:spPr>
          <a:xfrm>
            <a:off x="457200" y="274638"/>
            <a:ext cx="8229600" cy="944562"/>
          </a:xfrm>
        </p:spPr>
        <p:txBody>
          <a:bodyPr/>
          <a:lstStyle/>
          <a:p>
            <a:pPr algn="ctr"/>
            <a:r>
              <a:rPr lang="en-US" dirty="0" smtClean="0">
                <a:solidFill>
                  <a:schemeClr val="bg2">
                    <a:lumMod val="50000"/>
                  </a:schemeClr>
                </a:solidFill>
              </a:rPr>
              <a:t>Why Should We Care</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endParaRPr lang="en-US" dirty="0" smtClean="0"/>
          </a:p>
          <a:p>
            <a:pPr>
              <a:lnSpc>
                <a:spcPct val="150000"/>
              </a:lnSpc>
              <a:buNone/>
            </a:pPr>
            <a:r>
              <a:rPr lang="en-US" b="1" dirty="0" smtClean="0"/>
              <a:t>Difference between effort reporting and payroll distribution….</a:t>
            </a:r>
          </a:p>
          <a:p>
            <a:pPr>
              <a:lnSpc>
                <a:spcPct val="150000"/>
              </a:lnSpc>
              <a:buFont typeface="Arial" pitchFamily="34" charset="0"/>
              <a:buChar char="•"/>
            </a:pPr>
            <a:r>
              <a:rPr lang="en-US" dirty="0" smtClean="0"/>
              <a:t>Effort reporting is how you spent your time </a:t>
            </a:r>
          </a:p>
          <a:p>
            <a:pPr>
              <a:lnSpc>
                <a:spcPct val="150000"/>
              </a:lnSpc>
              <a:buFont typeface="Arial" pitchFamily="34" charset="0"/>
              <a:buChar char="•"/>
            </a:pPr>
            <a:r>
              <a:rPr lang="en-US" dirty="0" smtClean="0"/>
              <a:t>Payroll distribution is how you are paid</a:t>
            </a:r>
          </a:p>
          <a:p>
            <a:pPr>
              <a:lnSpc>
                <a:spcPct val="150000"/>
              </a:lnSpc>
              <a:buFont typeface="Arial" pitchFamily="34" charset="0"/>
              <a:buChar char="•"/>
            </a:pPr>
            <a:r>
              <a:rPr lang="en-US" dirty="0" smtClean="0"/>
              <a:t>Effort drives the payroll distribution</a:t>
            </a:r>
          </a:p>
          <a:p>
            <a:pPr>
              <a:lnSpc>
                <a:spcPct val="150000"/>
              </a:lnSpc>
              <a:buFont typeface="Arial" pitchFamily="34" charset="0"/>
              <a:buChar char="•"/>
            </a:pPr>
            <a:r>
              <a:rPr lang="en-US" dirty="0" smtClean="0"/>
              <a:t>Payroll distribution does not drive the effort certification</a:t>
            </a:r>
          </a:p>
          <a:p>
            <a:pPr>
              <a:buNone/>
            </a:pPr>
            <a:endParaRPr lang="en-US" dirty="0" smtClean="0"/>
          </a:p>
          <a:p>
            <a:pPr>
              <a:buNone/>
            </a:pPr>
            <a:endParaRPr lang="en-US" dirty="0" smtClean="0"/>
          </a:p>
          <a:p>
            <a:pPr>
              <a:buNone/>
            </a:pPr>
            <a:endParaRPr lang="en-US" dirty="0" smtClean="0"/>
          </a:p>
        </p:txBody>
      </p:sp>
      <p:sp>
        <p:nvSpPr>
          <p:cNvPr id="2" name="Title 1"/>
          <p:cNvSpPr>
            <a:spLocks noGrp="1"/>
          </p:cNvSpPr>
          <p:nvPr>
            <p:ph type="title"/>
          </p:nvPr>
        </p:nvSpPr>
        <p:spPr/>
        <p:txBody>
          <a:bodyPr>
            <a:normAutofit fontScale="90000"/>
          </a:bodyPr>
          <a:lstStyle/>
          <a:p>
            <a:pPr algn="ctr"/>
            <a:r>
              <a:rPr lang="en-US" dirty="0" smtClean="0">
                <a:solidFill>
                  <a:schemeClr val="bg2">
                    <a:lumMod val="50000"/>
                  </a:schemeClr>
                </a:solidFill>
              </a:rPr>
              <a:t>Effort Reporting vs. Payroll Distribution</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9"/>
            <a:ext cx="8763000" cy="3928872"/>
          </a:xfrm>
        </p:spPr>
        <p:txBody>
          <a:bodyPr/>
          <a:lstStyle/>
          <a:p>
            <a:pPr>
              <a:buFont typeface="Wingdings" pitchFamily="2" charset="2"/>
              <a:buNone/>
            </a:pPr>
            <a:endParaRPr lang="en-US" sz="1600" b="1" dirty="0" smtClean="0"/>
          </a:p>
          <a:p>
            <a:pPr>
              <a:buFont typeface="Wingdings" pitchFamily="2" charset="2"/>
              <a:buNone/>
            </a:pPr>
            <a:endParaRPr lang="en-US" sz="2000" b="1" dirty="0" smtClean="0"/>
          </a:p>
          <a:p>
            <a:pPr>
              <a:buFont typeface="Wingdings" pitchFamily="2" charset="2"/>
              <a:buNone/>
            </a:pPr>
            <a:endParaRPr lang="en-US" sz="2000" b="1" dirty="0" smtClean="0"/>
          </a:p>
          <a:p>
            <a:pPr>
              <a:buFont typeface="Wingdings" pitchFamily="2" charset="2"/>
              <a:buNone/>
            </a:pPr>
            <a:r>
              <a:rPr lang="en-US" sz="2000" dirty="0" smtClean="0"/>
              <a:t>Estimate of weekly hours spent on sponsored project       % of effort							      </a:t>
            </a:r>
            <a:r>
              <a:rPr lang="en-US" sz="2000" b="1" dirty="0" smtClean="0"/>
              <a:t> =</a:t>
            </a:r>
            <a:r>
              <a:rPr lang="en-US" sz="2000" dirty="0" smtClean="0"/>
              <a:t>	     on</a:t>
            </a:r>
          </a:p>
          <a:p>
            <a:pPr>
              <a:buFont typeface="Wingdings" pitchFamily="2" charset="2"/>
              <a:buNone/>
            </a:pPr>
            <a:r>
              <a:rPr lang="en-US" sz="2000" dirty="0" smtClean="0"/>
              <a:t>      Total hours in an average work week		          Sponsored</a:t>
            </a:r>
          </a:p>
          <a:p>
            <a:pPr>
              <a:buFont typeface="Wingdings" pitchFamily="2" charset="2"/>
              <a:buNone/>
            </a:pPr>
            <a:r>
              <a:rPr lang="en-US" sz="2000" dirty="0" smtClean="0"/>
              <a:t>								               Project	</a:t>
            </a:r>
            <a:r>
              <a:rPr lang="en-US" sz="1600" b="1" dirty="0" smtClean="0"/>
              <a:t>		</a:t>
            </a:r>
          </a:p>
          <a:p>
            <a:pPr>
              <a:buFont typeface="Wingdings" pitchFamily="2" charset="2"/>
              <a:buNone/>
            </a:pPr>
            <a:endParaRPr lang="en-US" sz="1600" b="1" dirty="0" smtClean="0"/>
          </a:p>
        </p:txBody>
      </p:sp>
      <p:sp>
        <p:nvSpPr>
          <p:cNvPr id="3" name="Title 2"/>
          <p:cNvSpPr>
            <a:spLocks noGrp="1"/>
          </p:cNvSpPr>
          <p:nvPr>
            <p:ph type="title"/>
          </p:nvPr>
        </p:nvSpPr>
        <p:spPr/>
        <p:txBody>
          <a:bodyPr/>
          <a:lstStyle/>
          <a:p>
            <a:r>
              <a:rPr lang="en-US" dirty="0" smtClean="0">
                <a:solidFill>
                  <a:schemeClr val="bg2">
                    <a:lumMod val="50000"/>
                  </a:schemeClr>
                </a:solidFill>
              </a:rPr>
              <a:t>Example… (</a:t>
            </a:r>
            <a:r>
              <a:rPr lang="en-US" sz="2800" dirty="0" smtClean="0">
                <a:solidFill>
                  <a:schemeClr val="bg2">
                    <a:lumMod val="50000"/>
                  </a:schemeClr>
                </a:solidFill>
              </a:rPr>
              <a:t>cont’d</a:t>
            </a:r>
            <a:r>
              <a:rPr lang="en-US" dirty="0" smtClean="0">
                <a:solidFill>
                  <a:schemeClr val="bg2">
                    <a:lumMod val="50000"/>
                  </a:schemeClr>
                </a:solidFill>
              </a:rPr>
              <a:t>)</a:t>
            </a:r>
            <a:endParaRPr lang="en-US" dirty="0">
              <a:solidFill>
                <a:schemeClr val="bg2">
                  <a:lumMod val="50000"/>
                </a:schemeClr>
              </a:solidFill>
            </a:endParaRPr>
          </a:p>
        </p:txBody>
      </p:sp>
      <p:cxnSp>
        <p:nvCxnSpPr>
          <p:cNvPr id="5" name="Straight Connector 4"/>
          <p:cNvCxnSpPr/>
          <p:nvPr/>
        </p:nvCxnSpPr>
        <p:spPr>
          <a:xfrm>
            <a:off x="381000" y="2971800"/>
            <a:ext cx="6553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When Professor Y certifies her effort, it should be reasonably estimated as follows:</a:t>
            </a:r>
            <a:endParaRPr lang="en-US" dirty="0"/>
          </a:p>
        </p:txBody>
      </p:sp>
      <p:sp>
        <p:nvSpPr>
          <p:cNvPr id="3" name="Title 2"/>
          <p:cNvSpPr>
            <a:spLocks noGrp="1"/>
          </p:cNvSpPr>
          <p:nvPr>
            <p:ph type="title"/>
          </p:nvPr>
        </p:nvSpPr>
        <p:spPr/>
        <p:txBody>
          <a:bodyPr/>
          <a:lstStyle/>
          <a:p>
            <a:r>
              <a:rPr lang="en-US" dirty="0" smtClean="0">
                <a:solidFill>
                  <a:schemeClr val="bg2">
                    <a:lumMod val="50000"/>
                  </a:schemeClr>
                </a:solidFill>
              </a:rPr>
              <a:t>Effort Example</a:t>
            </a:r>
            <a:endParaRPr lang="en-US" dirty="0">
              <a:solidFill>
                <a:schemeClr val="bg2">
                  <a:lumMod val="50000"/>
                </a:schemeClr>
              </a:solidFill>
            </a:endParaRPr>
          </a:p>
        </p:txBody>
      </p:sp>
      <p:graphicFrame>
        <p:nvGraphicFramePr>
          <p:cNvPr id="4" name="Table 3"/>
          <p:cNvGraphicFramePr>
            <a:graphicFrameLocks noGrp="1"/>
          </p:cNvGraphicFramePr>
          <p:nvPr/>
        </p:nvGraphicFramePr>
        <p:xfrm>
          <a:off x="1219200" y="2514600"/>
          <a:ext cx="6096000" cy="3429000"/>
        </p:xfrm>
        <a:graphic>
          <a:graphicData uri="http://schemas.openxmlformats.org/drawingml/2006/table">
            <a:tbl>
              <a:tblPr firstRow="1" bandRow="1">
                <a:tableStyleId>{5C22544A-7EE6-4342-B048-85BDC9FD1C3A}</a:tableStyleId>
              </a:tblPr>
              <a:tblGrid>
                <a:gridCol w="2590800"/>
                <a:gridCol w="1473200"/>
                <a:gridCol w="2032000"/>
              </a:tblGrid>
              <a:tr h="685800">
                <a:tc>
                  <a:txBody>
                    <a:bodyPr/>
                    <a:lstStyle/>
                    <a:p>
                      <a:r>
                        <a:rPr lang="en-US" dirty="0" smtClean="0"/>
                        <a:t>Sponsored</a:t>
                      </a:r>
                      <a:r>
                        <a:rPr lang="en-US" baseline="0" dirty="0" smtClean="0"/>
                        <a:t> Project A</a:t>
                      </a:r>
                    </a:p>
                    <a:p>
                      <a:r>
                        <a:rPr lang="en-US" baseline="0" dirty="0" smtClean="0"/>
                        <a:t>(federal)</a:t>
                      </a:r>
                      <a:endParaRPr lang="en-US" dirty="0"/>
                    </a:p>
                  </a:txBody>
                  <a:tcPr/>
                </a:tc>
                <a:tc>
                  <a:txBody>
                    <a:bodyPr/>
                    <a:lstStyle/>
                    <a:p>
                      <a:pPr algn="r"/>
                      <a:r>
                        <a:rPr lang="en-US" dirty="0" smtClean="0"/>
                        <a:t>10</a:t>
                      </a:r>
                      <a:endParaRPr lang="en-US" dirty="0"/>
                    </a:p>
                  </a:txBody>
                  <a:tcPr/>
                </a:tc>
                <a:tc>
                  <a:txBody>
                    <a:bodyPr/>
                    <a:lstStyle/>
                    <a:p>
                      <a:pPr algn="r"/>
                      <a:r>
                        <a:rPr lang="en-US" dirty="0" smtClean="0"/>
                        <a:t>18%</a:t>
                      </a:r>
                      <a:endParaRPr lang="en-US" dirty="0"/>
                    </a:p>
                  </a:txBody>
                  <a:tcPr/>
                </a:tc>
              </a:tr>
              <a:tr h="685800">
                <a:tc>
                  <a:txBody>
                    <a:bodyPr/>
                    <a:lstStyle/>
                    <a:p>
                      <a:r>
                        <a:rPr lang="en-US" dirty="0" smtClean="0"/>
                        <a:t>Sponsored Project</a:t>
                      </a:r>
                      <a:r>
                        <a:rPr lang="en-US" baseline="0" dirty="0" smtClean="0"/>
                        <a:t> B</a:t>
                      </a:r>
                    </a:p>
                    <a:p>
                      <a:r>
                        <a:rPr lang="en-US" baseline="0" dirty="0" smtClean="0"/>
                        <a:t>(foundation)</a:t>
                      </a:r>
                      <a:endParaRPr lang="en-US" dirty="0"/>
                    </a:p>
                  </a:txBody>
                  <a:tcPr/>
                </a:tc>
                <a:tc>
                  <a:txBody>
                    <a:bodyPr/>
                    <a:lstStyle/>
                    <a:p>
                      <a:pPr algn="r"/>
                      <a:r>
                        <a:rPr lang="en-US" dirty="0" smtClean="0"/>
                        <a:t>7</a:t>
                      </a:r>
                      <a:endParaRPr lang="en-US" dirty="0"/>
                    </a:p>
                  </a:txBody>
                  <a:tcPr/>
                </a:tc>
                <a:tc>
                  <a:txBody>
                    <a:bodyPr/>
                    <a:lstStyle/>
                    <a:p>
                      <a:pPr algn="r"/>
                      <a:r>
                        <a:rPr lang="en-US" dirty="0" smtClean="0"/>
                        <a:t>13%</a:t>
                      </a:r>
                      <a:endParaRPr lang="en-US" dirty="0"/>
                    </a:p>
                  </a:txBody>
                  <a:tcPr/>
                </a:tc>
              </a:tr>
              <a:tr h="685800">
                <a:tc>
                  <a:txBody>
                    <a:bodyPr/>
                    <a:lstStyle/>
                    <a:p>
                      <a:r>
                        <a:rPr lang="en-US" dirty="0" smtClean="0"/>
                        <a:t>Instruction/office</a:t>
                      </a:r>
                      <a:endParaRPr lang="en-US" dirty="0"/>
                    </a:p>
                  </a:txBody>
                  <a:tcPr/>
                </a:tc>
                <a:tc>
                  <a:txBody>
                    <a:bodyPr/>
                    <a:lstStyle/>
                    <a:p>
                      <a:pPr algn="r"/>
                      <a:r>
                        <a:rPr lang="en-US" dirty="0" smtClean="0"/>
                        <a:t>30</a:t>
                      </a:r>
                      <a:endParaRPr lang="en-US" dirty="0"/>
                    </a:p>
                  </a:txBody>
                  <a:tcPr/>
                </a:tc>
                <a:tc>
                  <a:txBody>
                    <a:bodyPr/>
                    <a:lstStyle/>
                    <a:p>
                      <a:pPr algn="r"/>
                      <a:r>
                        <a:rPr lang="en-US" dirty="0" smtClean="0"/>
                        <a:t>55%</a:t>
                      </a:r>
                      <a:endParaRPr lang="en-US" dirty="0"/>
                    </a:p>
                  </a:txBody>
                  <a:tcPr/>
                </a:tc>
              </a:tr>
              <a:tr h="685800">
                <a:tc>
                  <a:txBody>
                    <a:bodyPr/>
                    <a:lstStyle/>
                    <a:p>
                      <a:r>
                        <a:rPr lang="en-US" dirty="0" smtClean="0"/>
                        <a:t>Committee and other admin</a:t>
                      </a:r>
                      <a:endParaRPr lang="en-US" dirty="0"/>
                    </a:p>
                  </a:txBody>
                  <a:tcPr/>
                </a:tc>
                <a:tc>
                  <a:txBody>
                    <a:bodyPr/>
                    <a:lstStyle/>
                    <a:p>
                      <a:pPr algn="r"/>
                      <a:r>
                        <a:rPr lang="en-US" dirty="0" smtClean="0"/>
                        <a:t>7.5</a:t>
                      </a:r>
                      <a:endParaRPr lang="en-US" dirty="0"/>
                    </a:p>
                  </a:txBody>
                  <a:tcPr/>
                </a:tc>
                <a:tc>
                  <a:txBody>
                    <a:bodyPr/>
                    <a:lstStyle/>
                    <a:p>
                      <a:pPr algn="r"/>
                      <a:r>
                        <a:rPr lang="en-US" dirty="0" smtClean="0"/>
                        <a:t>14%</a:t>
                      </a:r>
                      <a:endParaRPr lang="en-US" dirty="0"/>
                    </a:p>
                  </a:txBody>
                  <a:tcPr/>
                </a:tc>
              </a:tr>
              <a:tr h="685800">
                <a:tc>
                  <a:txBody>
                    <a:bodyPr/>
                    <a:lstStyle/>
                    <a:p>
                      <a:r>
                        <a:rPr lang="en-US" dirty="0" smtClean="0"/>
                        <a:t>Total</a:t>
                      </a:r>
                      <a:endParaRPr lang="en-US" dirty="0"/>
                    </a:p>
                  </a:txBody>
                  <a:tcPr/>
                </a:tc>
                <a:tc>
                  <a:txBody>
                    <a:bodyPr/>
                    <a:lstStyle/>
                    <a:p>
                      <a:pPr algn="r"/>
                      <a:r>
                        <a:rPr lang="en-US" dirty="0" smtClean="0"/>
                        <a:t>54.5</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447800"/>
          <a:ext cx="8229600" cy="4297362"/>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r>
              <a:rPr lang="en-US" dirty="0" smtClean="0">
                <a:solidFill>
                  <a:schemeClr val="bg2">
                    <a:lumMod val="50000"/>
                  </a:schemeClr>
                </a:solidFill>
              </a:rPr>
              <a:t>Effort Example… </a:t>
            </a:r>
            <a:r>
              <a:rPr lang="en-US" sz="2800" dirty="0" smtClean="0">
                <a:solidFill>
                  <a:schemeClr val="bg2">
                    <a:lumMod val="50000"/>
                  </a:schemeClr>
                </a:solidFill>
              </a:rPr>
              <a:t>(cont’d)</a:t>
            </a:r>
            <a:endParaRPr lang="en-US" sz="2800"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150000"/>
              </a:lnSpc>
              <a:buNone/>
            </a:pPr>
            <a:r>
              <a:rPr lang="en-US" b="1" dirty="0" smtClean="0"/>
              <a:t>Note</a:t>
            </a:r>
            <a:r>
              <a:rPr lang="en-US" dirty="0" smtClean="0"/>
              <a:t>: It is on rare occasions that University’s and College’s charge extra compensation, above IBS, to federal awards.  Such cases should occur only when:</a:t>
            </a:r>
          </a:p>
          <a:p>
            <a:pPr lvl="1">
              <a:lnSpc>
                <a:spcPct val="150000"/>
              </a:lnSpc>
            </a:pPr>
            <a:r>
              <a:rPr lang="en-US" dirty="0" smtClean="0"/>
              <a:t>Work crosses departmental lines </a:t>
            </a:r>
            <a:r>
              <a:rPr lang="en-US" b="1" dirty="0" smtClean="0"/>
              <a:t>or</a:t>
            </a:r>
          </a:p>
          <a:p>
            <a:pPr lvl="1">
              <a:lnSpc>
                <a:spcPct val="150000"/>
              </a:lnSpc>
            </a:pPr>
            <a:r>
              <a:rPr lang="en-US" dirty="0" smtClean="0"/>
              <a:t>Involves a separate </a:t>
            </a:r>
            <a:r>
              <a:rPr lang="en-US" b="1" dirty="0" smtClean="0"/>
              <a:t>or</a:t>
            </a:r>
            <a:r>
              <a:rPr lang="en-US" dirty="0" smtClean="0"/>
              <a:t> remote operation </a:t>
            </a:r>
            <a:r>
              <a:rPr lang="en-US" b="1" dirty="0" smtClean="0"/>
              <a:t>and</a:t>
            </a:r>
          </a:p>
          <a:p>
            <a:pPr lvl="1">
              <a:lnSpc>
                <a:spcPct val="150000"/>
              </a:lnSpc>
            </a:pPr>
            <a:r>
              <a:rPr lang="en-US" dirty="0" smtClean="0"/>
              <a:t>Work is in addition to regular department load </a:t>
            </a:r>
            <a:r>
              <a:rPr lang="en-US" b="1" dirty="0" smtClean="0"/>
              <a:t>and</a:t>
            </a:r>
          </a:p>
          <a:p>
            <a:pPr lvl="1">
              <a:lnSpc>
                <a:spcPct val="150000"/>
              </a:lnSpc>
            </a:pPr>
            <a:r>
              <a:rPr lang="en-US" dirty="0" smtClean="0"/>
              <a:t>Specifically provided for in the agreement and approved in writing by sponsoring agency</a:t>
            </a:r>
          </a:p>
          <a:p>
            <a:pPr lvl="1" algn="r">
              <a:buNone/>
            </a:pPr>
            <a:r>
              <a:rPr lang="en-US" b="1" dirty="0" smtClean="0"/>
              <a:t>Circular A-21 section J(10) d</a:t>
            </a:r>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chemeClr val="bg2">
                    <a:lumMod val="50000"/>
                  </a:schemeClr>
                </a:solidFill>
              </a:rPr>
              <a:t>Effort Reporting and Extra Compensation</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1"/>
            <a:ext cx="8153400" cy="1600200"/>
          </a:xfrm>
        </p:spPr>
        <p:txBody>
          <a:bodyPr>
            <a:normAutofit/>
          </a:bodyPr>
          <a:lstStyle/>
          <a:p>
            <a:r>
              <a:rPr lang="en-US" dirty="0" smtClean="0"/>
              <a:t>Professor Y submits another proposal </a:t>
            </a:r>
          </a:p>
          <a:p>
            <a:r>
              <a:rPr lang="en-US" dirty="0" smtClean="0"/>
              <a:t> The new project will </a:t>
            </a:r>
            <a:r>
              <a:rPr lang="en-US" dirty="0" smtClean="0"/>
              <a:t>be require 5 hours, every weekend, for 15 week.</a:t>
            </a:r>
            <a:endParaRPr lang="en-US" dirty="0" smtClean="0"/>
          </a:p>
          <a:p>
            <a:pPr>
              <a:buNone/>
            </a:pPr>
            <a:endParaRPr lang="en-US" dirty="0" smtClean="0"/>
          </a:p>
        </p:txBody>
      </p:sp>
      <p:sp>
        <p:nvSpPr>
          <p:cNvPr id="3" name="Title 2"/>
          <p:cNvSpPr>
            <a:spLocks noGrp="1"/>
          </p:cNvSpPr>
          <p:nvPr>
            <p:ph type="title"/>
          </p:nvPr>
        </p:nvSpPr>
        <p:spPr/>
        <p:txBody>
          <a:bodyPr/>
          <a:lstStyle/>
          <a:p>
            <a:pPr algn="ctr"/>
            <a:r>
              <a:rPr lang="en-US" dirty="0" smtClean="0">
                <a:solidFill>
                  <a:schemeClr val="bg2">
                    <a:lumMod val="50000"/>
                  </a:schemeClr>
                </a:solidFill>
              </a:rPr>
              <a:t>Effort Example</a:t>
            </a:r>
            <a:endParaRPr lang="en-US" dirty="0">
              <a:solidFill>
                <a:schemeClr val="bg2">
                  <a:lumMod val="50000"/>
                </a:schemeClr>
              </a:solidFill>
            </a:endParaRPr>
          </a:p>
        </p:txBody>
      </p:sp>
      <p:graphicFrame>
        <p:nvGraphicFramePr>
          <p:cNvPr id="5" name="Table 4"/>
          <p:cNvGraphicFramePr>
            <a:graphicFrameLocks noGrp="1"/>
          </p:cNvGraphicFramePr>
          <p:nvPr/>
        </p:nvGraphicFramePr>
        <p:xfrm>
          <a:off x="1066800" y="2819400"/>
          <a:ext cx="7010400" cy="2762783"/>
        </p:xfrm>
        <a:graphic>
          <a:graphicData uri="http://schemas.openxmlformats.org/drawingml/2006/table">
            <a:tbl>
              <a:tblPr firstRow="1" bandRow="1">
                <a:tableStyleId>{5C22544A-7EE6-4342-B048-85BDC9FD1C3A}</a:tableStyleId>
              </a:tblPr>
              <a:tblGrid>
                <a:gridCol w="3505200"/>
                <a:gridCol w="1402080"/>
                <a:gridCol w="2103120"/>
              </a:tblGrid>
              <a:tr h="664333">
                <a:tc>
                  <a:txBody>
                    <a:bodyPr/>
                    <a:lstStyle/>
                    <a:p>
                      <a:r>
                        <a:rPr lang="en-US" dirty="0" smtClean="0"/>
                        <a:t>Sponsored</a:t>
                      </a:r>
                      <a:r>
                        <a:rPr lang="en-US" baseline="0" dirty="0" smtClean="0"/>
                        <a:t> Project A</a:t>
                      </a:r>
                    </a:p>
                    <a:p>
                      <a:r>
                        <a:rPr lang="en-US" baseline="0" dirty="0" smtClean="0"/>
                        <a:t>(federal)</a:t>
                      </a:r>
                      <a:endParaRPr lang="en-US" dirty="0"/>
                    </a:p>
                  </a:txBody>
                  <a:tcPr/>
                </a:tc>
                <a:tc>
                  <a:txBody>
                    <a:bodyPr/>
                    <a:lstStyle/>
                    <a:p>
                      <a:pPr algn="r"/>
                      <a:r>
                        <a:rPr lang="en-US" dirty="0" smtClean="0"/>
                        <a:t>215</a:t>
                      </a:r>
                      <a:endParaRPr lang="en-US" dirty="0"/>
                    </a:p>
                  </a:txBody>
                  <a:tcPr/>
                </a:tc>
                <a:tc>
                  <a:txBody>
                    <a:bodyPr/>
                    <a:lstStyle/>
                    <a:p>
                      <a:pPr algn="r"/>
                      <a:r>
                        <a:rPr lang="en-US" dirty="0" smtClean="0"/>
                        <a:t>26%</a:t>
                      </a:r>
                      <a:endParaRPr lang="en-US" dirty="0"/>
                    </a:p>
                  </a:txBody>
                  <a:tcPr/>
                </a:tc>
              </a:tr>
              <a:tr h="664333">
                <a:tc>
                  <a:txBody>
                    <a:bodyPr/>
                    <a:lstStyle/>
                    <a:p>
                      <a:r>
                        <a:rPr lang="en-US" dirty="0" smtClean="0"/>
                        <a:t>Sponsored Project</a:t>
                      </a:r>
                      <a:r>
                        <a:rPr lang="en-US" baseline="0" dirty="0" smtClean="0"/>
                        <a:t> B</a:t>
                      </a:r>
                      <a:br>
                        <a:rPr lang="en-US" baseline="0" dirty="0" smtClean="0"/>
                      </a:br>
                      <a:r>
                        <a:rPr lang="en-US" baseline="0" dirty="0" smtClean="0"/>
                        <a:t>(foundation)</a:t>
                      </a:r>
                      <a:endParaRPr lang="en-US" dirty="0"/>
                    </a:p>
                  </a:txBody>
                  <a:tcPr/>
                </a:tc>
                <a:tc>
                  <a:txBody>
                    <a:bodyPr/>
                    <a:lstStyle/>
                    <a:p>
                      <a:pPr algn="r"/>
                      <a:r>
                        <a:rPr lang="en-US" dirty="0" smtClean="0"/>
                        <a:t>109</a:t>
                      </a:r>
                      <a:endParaRPr lang="en-US" dirty="0"/>
                    </a:p>
                  </a:txBody>
                  <a:tcPr/>
                </a:tc>
                <a:tc>
                  <a:txBody>
                    <a:bodyPr/>
                    <a:lstStyle/>
                    <a:p>
                      <a:pPr algn="r"/>
                      <a:r>
                        <a:rPr lang="en-US" dirty="0" smtClean="0"/>
                        <a:t>13%</a:t>
                      </a:r>
                      <a:endParaRPr lang="en-US" dirty="0"/>
                    </a:p>
                  </a:txBody>
                  <a:tcPr/>
                </a:tc>
              </a:tr>
              <a:tr h="664333">
                <a:tc>
                  <a:txBody>
                    <a:bodyPr/>
                    <a:lstStyle/>
                    <a:p>
                      <a:r>
                        <a:rPr lang="en-US" dirty="0" smtClean="0"/>
                        <a:t>Sponsored Project C</a:t>
                      </a:r>
                    </a:p>
                    <a:p>
                      <a:r>
                        <a:rPr lang="en-US" dirty="0" smtClean="0"/>
                        <a:t>(federal</a:t>
                      </a:r>
                      <a:r>
                        <a:rPr lang="en-US" dirty="0" smtClean="0"/>
                        <a:t>) Extra Comp</a:t>
                      </a:r>
                      <a:endParaRPr lang="en-US" dirty="0"/>
                    </a:p>
                  </a:txBody>
                  <a:tcPr/>
                </a:tc>
                <a:tc>
                  <a:txBody>
                    <a:bodyPr/>
                    <a:lstStyle/>
                    <a:p>
                      <a:pPr algn="r"/>
                      <a:r>
                        <a:rPr lang="en-US" dirty="0" smtClean="0"/>
                        <a:t>75</a:t>
                      </a:r>
                      <a:endParaRPr lang="en-US" dirty="0"/>
                    </a:p>
                  </a:txBody>
                  <a:tcPr/>
                </a:tc>
                <a:tc>
                  <a:txBody>
                    <a:bodyPr/>
                    <a:lstStyle/>
                    <a:p>
                      <a:pPr algn="r"/>
                      <a:r>
                        <a:rPr lang="en-US" dirty="0" smtClean="0"/>
                        <a:t>9%</a:t>
                      </a:r>
                      <a:endParaRPr lang="en-US" dirty="0"/>
                    </a:p>
                  </a:txBody>
                  <a:tcPr/>
                </a:tc>
              </a:tr>
              <a:tr h="384892">
                <a:tc>
                  <a:txBody>
                    <a:bodyPr/>
                    <a:lstStyle/>
                    <a:p>
                      <a:r>
                        <a:rPr lang="en-US" dirty="0" smtClean="0"/>
                        <a:t>Instruction/office/other</a:t>
                      </a:r>
                      <a:endParaRPr lang="en-US" dirty="0"/>
                    </a:p>
                  </a:txBody>
                  <a:tcPr/>
                </a:tc>
                <a:tc>
                  <a:txBody>
                    <a:bodyPr/>
                    <a:lstStyle/>
                    <a:p>
                      <a:pPr algn="r"/>
                      <a:r>
                        <a:rPr lang="en-US" dirty="0" smtClean="0"/>
                        <a:t>432</a:t>
                      </a:r>
                      <a:endParaRPr lang="en-US" dirty="0"/>
                    </a:p>
                  </a:txBody>
                  <a:tcPr/>
                </a:tc>
                <a:tc>
                  <a:txBody>
                    <a:bodyPr/>
                    <a:lstStyle/>
                    <a:p>
                      <a:pPr algn="r"/>
                      <a:r>
                        <a:rPr lang="en-US" dirty="0" smtClean="0"/>
                        <a:t>52%</a:t>
                      </a:r>
                      <a:endParaRPr lang="en-US" dirty="0"/>
                    </a:p>
                  </a:txBody>
                  <a:tcPr/>
                </a:tc>
              </a:tr>
              <a:tr h="384892">
                <a:tc>
                  <a:txBody>
                    <a:bodyPr/>
                    <a:lstStyle/>
                    <a:p>
                      <a:r>
                        <a:rPr lang="en-US" dirty="0" smtClean="0"/>
                        <a:t>Total</a:t>
                      </a:r>
                      <a:endParaRPr lang="en-US" dirty="0"/>
                    </a:p>
                  </a:txBody>
                  <a:tcPr/>
                </a:tc>
                <a:tc>
                  <a:txBody>
                    <a:bodyPr/>
                    <a:lstStyle/>
                    <a:p>
                      <a:pPr algn="r"/>
                      <a:r>
                        <a:rPr lang="en-US" dirty="0" smtClean="0"/>
                        <a:t>831</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90000"/>
              </a:lnSpc>
              <a:buNone/>
            </a:pPr>
            <a:r>
              <a:rPr lang="en-US" dirty="0" smtClean="0"/>
              <a:t>  All </a:t>
            </a:r>
            <a:r>
              <a:rPr lang="en-US" dirty="0" smtClean="0"/>
              <a:t>3 criteria must apply for a cost to be </a:t>
            </a:r>
            <a:r>
              <a:rPr lang="en-US" dirty="0" smtClean="0"/>
              <a:t>charged </a:t>
            </a:r>
            <a:r>
              <a:rPr lang="en-US" dirty="0" smtClean="0"/>
              <a:t>directly to a federal project:</a:t>
            </a:r>
          </a:p>
          <a:p>
            <a:pPr>
              <a:lnSpc>
                <a:spcPct val="90000"/>
              </a:lnSpc>
              <a:buNone/>
            </a:pPr>
            <a:endParaRPr lang="en-US" dirty="0" smtClean="0"/>
          </a:p>
          <a:p>
            <a:pPr marL="850392" lvl="1" indent="-457200">
              <a:lnSpc>
                <a:spcPct val="90000"/>
              </a:lnSpc>
              <a:buFont typeface="Arial" pitchFamily="34" charset="0"/>
              <a:buChar char="•"/>
            </a:pPr>
            <a:r>
              <a:rPr lang="en-US" dirty="0" smtClean="0"/>
              <a:t>The </a:t>
            </a:r>
            <a:r>
              <a:rPr lang="en-US" dirty="0" smtClean="0"/>
              <a:t>cost must be </a:t>
            </a:r>
            <a:r>
              <a:rPr lang="en-US" b="1" dirty="0" smtClean="0"/>
              <a:t>allowable</a:t>
            </a:r>
            <a:r>
              <a:rPr lang="en-US" dirty="0" smtClean="0"/>
              <a:t> under both the </a:t>
            </a:r>
            <a:r>
              <a:rPr lang="en-US" dirty="0" smtClean="0"/>
              <a:t>provisions </a:t>
            </a:r>
            <a:r>
              <a:rPr lang="en-US" dirty="0" smtClean="0"/>
              <a:t>of A-21 AND under the terms </a:t>
            </a:r>
            <a:r>
              <a:rPr lang="en-US" dirty="0" smtClean="0"/>
              <a:t>of a specific project</a:t>
            </a:r>
          </a:p>
          <a:p>
            <a:pPr marL="1088136" lvl="2" indent="-457200">
              <a:lnSpc>
                <a:spcPct val="90000"/>
              </a:lnSpc>
              <a:buFont typeface="Arial" pitchFamily="34" charset="0"/>
              <a:buChar char="•"/>
            </a:pPr>
            <a:endParaRPr lang="en-US" dirty="0" smtClean="0"/>
          </a:p>
          <a:p>
            <a:pPr lvl="1">
              <a:lnSpc>
                <a:spcPct val="90000"/>
              </a:lnSpc>
              <a:buFont typeface="Arial" pitchFamily="34" charset="0"/>
              <a:buChar char="•"/>
            </a:pPr>
            <a:r>
              <a:rPr lang="en-US" dirty="0" smtClean="0"/>
              <a:t>	The cost must be </a:t>
            </a:r>
            <a:r>
              <a:rPr lang="en-US" b="1" dirty="0" smtClean="0"/>
              <a:t>allocable</a:t>
            </a:r>
            <a:r>
              <a:rPr lang="en-US" dirty="0" smtClean="0"/>
              <a:t>, meaning it can be 	associated to a project with a high degree of 	accuracy</a:t>
            </a:r>
          </a:p>
          <a:p>
            <a:pPr lvl="1">
              <a:lnSpc>
                <a:spcPct val="90000"/>
              </a:lnSpc>
              <a:buFont typeface="Arial" pitchFamily="34" charset="0"/>
              <a:buChar char="•"/>
            </a:pPr>
            <a:r>
              <a:rPr lang="en-US" dirty="0" smtClean="0"/>
              <a:t>	The cost must be </a:t>
            </a:r>
            <a:r>
              <a:rPr lang="en-US" b="1" dirty="0" smtClean="0"/>
              <a:t>reasonable</a:t>
            </a:r>
            <a:r>
              <a:rPr lang="en-US" dirty="0" smtClean="0"/>
              <a:t>, meaning it reflects 	what a “prudent person” would pay in like 	circumstances</a:t>
            </a:r>
          </a:p>
          <a:p>
            <a:endParaRPr lang="en-US"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400" dirty="0" smtClean="0">
                <a:solidFill>
                  <a:schemeClr val="bg2">
                    <a:lumMod val="50000"/>
                  </a:schemeClr>
                </a:solidFill>
              </a:rPr>
              <a:t>Cost Allowability</a:t>
            </a:r>
            <a:endParaRPr lang="en-US" sz="4400"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001000" cy="4572000"/>
          </a:xfrm>
        </p:spPr>
        <p:txBody>
          <a:bodyPr>
            <a:normAutofit fontScale="55000" lnSpcReduction="20000"/>
          </a:bodyPr>
          <a:lstStyle/>
          <a:p>
            <a:pPr algn="ctr">
              <a:buNone/>
            </a:pPr>
            <a:endParaRPr lang="en-US" dirty="0" smtClean="0"/>
          </a:p>
          <a:p>
            <a:pPr>
              <a:lnSpc>
                <a:spcPct val="170000"/>
              </a:lnSpc>
            </a:pPr>
            <a:r>
              <a:rPr lang="en-US" sz="2900" dirty="0" smtClean="0"/>
              <a:t>OMB Circular A-21 Cost Principles for Educational Institutions</a:t>
            </a:r>
          </a:p>
          <a:p>
            <a:pPr>
              <a:lnSpc>
                <a:spcPct val="170000"/>
              </a:lnSpc>
            </a:pPr>
            <a:r>
              <a:rPr lang="en-US" sz="2900" dirty="0" smtClean="0"/>
              <a:t>OMB  Circular A-110 Uniform Administrative Requirements for Grants &amp; Agreements with Institutions of Higher Education, Hospitals and Other Non-Profit Organizations</a:t>
            </a:r>
          </a:p>
          <a:p>
            <a:pPr>
              <a:lnSpc>
                <a:spcPct val="170000"/>
              </a:lnSpc>
            </a:pPr>
            <a:r>
              <a:rPr lang="en-US" sz="2900" dirty="0" smtClean="0"/>
              <a:t>Tennessee Code Annotate</a:t>
            </a:r>
          </a:p>
          <a:p>
            <a:pPr>
              <a:lnSpc>
                <a:spcPct val="170000"/>
              </a:lnSpc>
            </a:pPr>
            <a:r>
              <a:rPr lang="en-US" sz="2900" dirty="0" smtClean="0"/>
              <a:t>Sponsor Terms and Conditions</a:t>
            </a:r>
          </a:p>
          <a:p>
            <a:pPr>
              <a:lnSpc>
                <a:spcPct val="170000"/>
              </a:lnSpc>
            </a:pPr>
            <a:r>
              <a:rPr lang="en-US" sz="2900" dirty="0" smtClean="0"/>
              <a:t>TBR  Policies and Guidance</a:t>
            </a:r>
          </a:p>
          <a:p>
            <a:pPr>
              <a:lnSpc>
                <a:spcPct val="170000"/>
              </a:lnSpc>
            </a:pPr>
            <a:r>
              <a:rPr lang="en-US" sz="2900" dirty="0" smtClean="0"/>
              <a:t>Institutional Policies and Procedures/Practices</a:t>
            </a:r>
          </a:p>
          <a:p>
            <a:pPr>
              <a:lnSpc>
                <a:spcPct val="170000"/>
              </a:lnSpc>
            </a:pPr>
            <a:r>
              <a:rPr lang="en-US" sz="2900" dirty="0" smtClean="0"/>
              <a:t>Sponsored Programs Policies and Procedures</a:t>
            </a:r>
          </a:p>
          <a:p>
            <a:pPr>
              <a:lnSpc>
                <a:spcPct val="170000"/>
              </a:lnSpc>
            </a:pPr>
            <a:r>
              <a:rPr lang="en-US" sz="2900" dirty="0" smtClean="0"/>
              <a:t>A Guide to Managing Federal Grants</a:t>
            </a:r>
            <a:endParaRPr lang="en-US" sz="2900" dirty="0"/>
          </a:p>
        </p:txBody>
      </p:sp>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400" dirty="0" smtClean="0">
                <a:solidFill>
                  <a:schemeClr val="bg2">
                    <a:lumMod val="50000"/>
                  </a:schemeClr>
                </a:solidFill>
              </a:rPr>
              <a:t>Legal Guidance</a:t>
            </a:r>
            <a:endParaRPr lang="en-US" sz="4400"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495801"/>
          </a:xfrm>
        </p:spPr>
        <p:txBody>
          <a:bodyPr>
            <a:normAutofit fontScale="70000" lnSpcReduction="20000"/>
          </a:bodyPr>
          <a:lstStyle/>
          <a:p>
            <a:pPr algn="ctr">
              <a:buNone/>
            </a:pPr>
            <a:endParaRPr lang="en-US" b="1" dirty="0" smtClean="0"/>
          </a:p>
          <a:p>
            <a:pPr marL="514350" indent="-514350">
              <a:lnSpc>
                <a:spcPct val="160000"/>
              </a:lnSpc>
            </a:pPr>
            <a:r>
              <a:rPr lang="en-US" dirty="0" smtClean="0"/>
              <a:t>Salaries </a:t>
            </a:r>
            <a:r>
              <a:rPr lang="en-US" dirty="0" smtClean="0"/>
              <a:t>and </a:t>
            </a:r>
            <a:r>
              <a:rPr lang="en-US" dirty="0" smtClean="0"/>
              <a:t>wages charged inappropriately to sponsored projects</a:t>
            </a:r>
          </a:p>
          <a:p>
            <a:pPr marL="514350" indent="-514350">
              <a:lnSpc>
                <a:spcPct val="160000"/>
              </a:lnSpc>
            </a:pPr>
            <a:r>
              <a:rPr lang="en-US" dirty="0" smtClean="0"/>
              <a:t>Employees not being properly trained</a:t>
            </a:r>
          </a:p>
          <a:p>
            <a:pPr marL="514350" indent="-514350">
              <a:lnSpc>
                <a:spcPct val="160000"/>
              </a:lnSpc>
            </a:pPr>
            <a:r>
              <a:rPr lang="en-US" dirty="0" smtClean="0"/>
              <a:t>Reports not certified in timely manner</a:t>
            </a:r>
          </a:p>
          <a:p>
            <a:pPr marL="514350" indent="-514350">
              <a:lnSpc>
                <a:spcPct val="160000"/>
              </a:lnSpc>
            </a:pPr>
            <a:r>
              <a:rPr lang="en-US" dirty="0" smtClean="0"/>
              <a:t>Missing or incomplete documentation that serves as “suitable means for verification” of effort</a:t>
            </a:r>
          </a:p>
          <a:p>
            <a:pPr marL="514350" indent="-514350">
              <a:lnSpc>
                <a:spcPct val="160000"/>
              </a:lnSpc>
            </a:pPr>
            <a:r>
              <a:rPr lang="en-US" dirty="0" smtClean="0"/>
              <a:t>Weakness in the reporting system</a:t>
            </a:r>
          </a:p>
          <a:p>
            <a:pPr marL="514350" indent="-514350">
              <a:lnSpc>
                <a:spcPct val="160000"/>
              </a:lnSpc>
            </a:pPr>
            <a:r>
              <a:rPr lang="en-US" dirty="0" smtClean="0"/>
              <a:t>Effort certified by individuals with insufficient knowledge of the work performed</a:t>
            </a:r>
          </a:p>
          <a:p>
            <a:pPr>
              <a:buNone/>
            </a:pPr>
            <a:endParaRPr lang="en-US" dirty="0"/>
          </a:p>
        </p:txBody>
      </p:sp>
      <p:sp>
        <p:nvSpPr>
          <p:cNvPr id="2" name="Title 1"/>
          <p:cNvSpPr>
            <a:spLocks noGrp="1"/>
          </p:cNvSpPr>
          <p:nvPr>
            <p:ph type="title"/>
          </p:nvPr>
        </p:nvSpPr>
        <p:spPr/>
        <p:txBody>
          <a:bodyPr>
            <a:normAutofit fontScale="90000"/>
          </a:bodyPr>
          <a:lstStyle/>
          <a:p>
            <a:pPr algn="ctr"/>
            <a:r>
              <a:rPr lang="en-US" dirty="0" smtClean="0">
                <a:solidFill>
                  <a:schemeClr val="bg2">
                    <a:lumMod val="50000"/>
                  </a:schemeClr>
                </a:solidFill>
              </a:rPr>
              <a:t>Effort Reporting Common Finding:</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b="1" dirty="0" smtClean="0"/>
          </a:p>
          <a:p>
            <a:pPr>
              <a:lnSpc>
                <a:spcPct val="150000"/>
              </a:lnSpc>
            </a:pPr>
            <a:r>
              <a:rPr lang="en-US" dirty="0" smtClean="0"/>
              <a:t>Northwestern University-  $5.5 million</a:t>
            </a:r>
          </a:p>
          <a:p>
            <a:pPr>
              <a:lnSpc>
                <a:spcPct val="150000"/>
              </a:lnSpc>
            </a:pPr>
            <a:r>
              <a:rPr lang="en-US" dirty="0" smtClean="0"/>
              <a:t>South Florida - $4.1 million</a:t>
            </a:r>
          </a:p>
          <a:p>
            <a:pPr>
              <a:lnSpc>
                <a:spcPct val="150000"/>
              </a:lnSpc>
            </a:pPr>
            <a:r>
              <a:rPr lang="en-US" dirty="0" smtClean="0"/>
              <a:t>University of California - $2.1 million</a:t>
            </a:r>
          </a:p>
          <a:p>
            <a:pPr>
              <a:lnSpc>
                <a:spcPct val="150000"/>
              </a:lnSpc>
            </a:pPr>
            <a:r>
              <a:rPr lang="en-US" dirty="0" smtClean="0"/>
              <a:t>John Hopkins University – $2.6 million</a:t>
            </a:r>
          </a:p>
          <a:p>
            <a:pPr>
              <a:lnSpc>
                <a:spcPct val="150000"/>
              </a:lnSpc>
            </a:pPr>
            <a:r>
              <a:rPr lang="en-US" dirty="0" smtClean="0"/>
              <a:t>University of Connecticut - $2.5 million</a:t>
            </a:r>
            <a:endParaRPr lang="en-US" dirty="0"/>
          </a:p>
        </p:txBody>
      </p:sp>
      <p:sp>
        <p:nvSpPr>
          <p:cNvPr id="2" name="Title 1"/>
          <p:cNvSpPr>
            <a:spLocks noGrp="1"/>
          </p:cNvSpPr>
          <p:nvPr>
            <p:ph type="title"/>
          </p:nvPr>
        </p:nvSpPr>
        <p:spPr>
          <a:xfrm>
            <a:off x="457200" y="381000"/>
            <a:ext cx="8229600" cy="914400"/>
          </a:xfrm>
        </p:spPr>
        <p:txBody>
          <a:bodyPr>
            <a:normAutofit/>
          </a:bodyPr>
          <a:lstStyle/>
          <a:p>
            <a:pPr algn="ctr"/>
            <a:r>
              <a:rPr lang="en-US" dirty="0" smtClean="0">
                <a:solidFill>
                  <a:schemeClr val="bg2">
                    <a:lumMod val="50000"/>
                  </a:schemeClr>
                </a:solidFill>
              </a:rPr>
              <a:t>Audit Disallowance Cases</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hlinkClick r:id="rId2"/>
            </a:endParaRPr>
          </a:p>
          <a:p>
            <a:r>
              <a:rPr lang="en-US" dirty="0" smtClean="0">
                <a:hlinkClick r:id="rId2"/>
              </a:rPr>
              <a:t>www.whitehouse.gov/omb/circulars_default</a:t>
            </a:r>
            <a:endParaRPr lang="en-US" dirty="0" smtClean="0"/>
          </a:p>
          <a:p>
            <a:endParaRPr lang="en-US" dirty="0" smtClean="0"/>
          </a:p>
          <a:p>
            <a:r>
              <a:rPr lang="en-US" dirty="0" smtClean="0">
                <a:hlinkClick r:id="rId3"/>
              </a:rPr>
              <a:t>www.tennesseeanytime.org/laws/laws.html</a:t>
            </a:r>
            <a:endParaRPr lang="en-US" dirty="0" smtClean="0"/>
          </a:p>
          <a:p>
            <a:endParaRPr lang="en-US" dirty="0" smtClean="0"/>
          </a:p>
          <a:p>
            <a:r>
              <a:rPr lang="en-US" dirty="0" smtClean="0">
                <a:hlinkClick r:id="rId4"/>
              </a:rPr>
              <a:t>www.gpoaccess.gov/cfr/</a:t>
            </a:r>
            <a:endParaRPr lang="en-US" dirty="0" smtClean="0"/>
          </a:p>
          <a:p>
            <a:pPr>
              <a:buNone/>
            </a:pPr>
            <a:endParaRPr lang="en-US" dirty="0" smtClean="0"/>
          </a:p>
          <a:p>
            <a:r>
              <a:rPr lang="en-US" dirty="0" smtClean="0">
                <a:hlinkClick r:id="rId5"/>
              </a:rPr>
              <a:t>www.tbr.edu</a:t>
            </a:r>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solidFill>
                  <a:schemeClr val="accent1"/>
                </a:solidFill>
              </a:rPr>
              <a:t>Websites</a:t>
            </a:r>
            <a:endParaRPr lang="en-US" dirty="0">
              <a:solidFill>
                <a:schemeClr val="accent1"/>
              </a:solidFill>
            </a:endParaRP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C:\Users\jburton\AppData\Local\Microsoft\Windows\Temporary Internet Files\Content.IE5\X14LNSHG\MC900082631[1].wmf"/>
          <p:cNvPicPr>
            <a:picLocks noChangeAspect="1" noChangeArrowheads="1"/>
          </p:cNvPicPr>
          <p:nvPr/>
        </p:nvPicPr>
        <p:blipFill>
          <a:blip r:embed="rId2" cstate="print"/>
          <a:srcRect/>
          <a:stretch>
            <a:fillRect/>
          </a:stretch>
        </p:blipFill>
        <p:spPr bwMode="auto">
          <a:xfrm>
            <a:off x="228600" y="1676400"/>
            <a:ext cx="8686800" cy="4329157"/>
          </a:xfrm>
          <a:prstGeom prst="rect">
            <a:avLst/>
          </a:prstGeom>
          <a:ln>
            <a:noFill/>
          </a:ln>
          <a:effectLst>
            <a:softEdge rad="112500"/>
          </a:effectLst>
        </p:spPr>
      </p:pic>
      <p:sp>
        <p:nvSpPr>
          <p:cNvPr id="13" name="TextBox 12"/>
          <p:cNvSpPr txBox="1"/>
          <p:nvPr/>
        </p:nvSpPr>
        <p:spPr>
          <a:xfrm>
            <a:off x="457201" y="762000"/>
            <a:ext cx="8458200" cy="584775"/>
          </a:xfrm>
          <a:prstGeom prst="rect">
            <a:avLst/>
          </a:prstGeom>
          <a:noFill/>
        </p:spPr>
        <p:txBody>
          <a:bodyPr wrap="square" rtlCol="0">
            <a:spAutoFit/>
          </a:bodyPr>
          <a:lstStyle/>
          <a:p>
            <a:pPr algn="ctr"/>
            <a:r>
              <a:rPr lang="en-US" sz="3200" b="1" dirty="0" smtClean="0">
                <a:solidFill>
                  <a:schemeClr val="bg2">
                    <a:lumMod val="50000"/>
                  </a:schemeClr>
                </a:solidFill>
              </a:rPr>
              <a:t>Celebrating Success As A Team</a:t>
            </a:r>
            <a:endParaRPr lang="en-US" sz="3200" b="1"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86072"/>
          </a:xfrm>
        </p:spPr>
        <p:txBody>
          <a:bodyPr>
            <a:normAutofit fontScale="92500" lnSpcReduction="20000"/>
          </a:bodyPr>
          <a:lstStyle/>
          <a:p>
            <a:pPr>
              <a:lnSpc>
                <a:spcPct val="150000"/>
              </a:lnSpc>
              <a:buNone/>
            </a:pPr>
            <a:r>
              <a:rPr lang="en-US" dirty="0" smtClean="0"/>
              <a:t>The proportion of time spent on any activity and expressed as a percentage of the total professional activity for which an individual is compensated.</a:t>
            </a:r>
          </a:p>
          <a:p>
            <a:pPr>
              <a:lnSpc>
                <a:spcPct val="150000"/>
              </a:lnSpc>
              <a:buNone/>
            </a:pPr>
            <a:endParaRPr lang="en-US" dirty="0" smtClean="0"/>
          </a:p>
          <a:p>
            <a:pPr>
              <a:lnSpc>
                <a:spcPct val="150000"/>
              </a:lnSpc>
              <a:buNone/>
            </a:pPr>
            <a:r>
              <a:rPr lang="en-US" b="1" dirty="0" smtClean="0"/>
              <a:t>Restated</a:t>
            </a:r>
            <a:r>
              <a:rPr lang="en-US" dirty="0" smtClean="0"/>
              <a:t>:</a:t>
            </a:r>
          </a:p>
          <a:p>
            <a:pPr>
              <a:lnSpc>
                <a:spcPct val="150000"/>
              </a:lnSpc>
              <a:buNone/>
            </a:pPr>
            <a:r>
              <a:rPr lang="en-US" dirty="0" smtClean="0"/>
              <a:t>Effort is how someone spent or expended their time.</a:t>
            </a:r>
            <a:endParaRPr lang="en-US" dirty="0"/>
          </a:p>
        </p:txBody>
      </p:sp>
      <p:sp>
        <p:nvSpPr>
          <p:cNvPr id="3" name="Title 2"/>
          <p:cNvSpPr>
            <a:spLocks noGrp="1"/>
          </p:cNvSpPr>
          <p:nvPr>
            <p:ph type="title"/>
          </p:nvPr>
        </p:nvSpPr>
        <p:spPr/>
        <p:txBody>
          <a:bodyPr/>
          <a:lstStyle/>
          <a:p>
            <a:pPr algn="ctr"/>
            <a:r>
              <a:rPr lang="en-US" dirty="0" smtClean="0">
                <a:solidFill>
                  <a:schemeClr val="bg2">
                    <a:lumMod val="50000"/>
                  </a:schemeClr>
                </a:solidFill>
              </a:rPr>
              <a:t>What is Effort?</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a:buNone/>
            </a:pPr>
            <a:r>
              <a:rPr lang="en-US" dirty="0" smtClean="0"/>
              <a:t>When writing a </a:t>
            </a:r>
            <a:r>
              <a:rPr lang="en-US" dirty="0" smtClean="0"/>
              <a:t>proposal, </a:t>
            </a:r>
            <a:r>
              <a:rPr lang="en-US" dirty="0" smtClean="0"/>
              <a:t>the amount of time expressed in dollar </a:t>
            </a:r>
            <a:r>
              <a:rPr lang="en-US" dirty="0" smtClean="0"/>
              <a:t>amounts </a:t>
            </a:r>
            <a:r>
              <a:rPr lang="en-US" dirty="0" smtClean="0"/>
              <a:t>or percentages (effort) has to be tracked and verified throughout the life of the award whether salary is charged directly, indirect or not at all to the grant.</a:t>
            </a:r>
          </a:p>
          <a:p>
            <a:pPr>
              <a:buNone/>
            </a:pPr>
            <a:endParaRPr lang="en-US" dirty="0" smtClean="0"/>
          </a:p>
          <a:p>
            <a:pPr>
              <a:buNone/>
            </a:pPr>
            <a:r>
              <a:rPr lang="en-US" dirty="0" smtClean="0"/>
              <a:t>$50,000 salary- request $10,000 =20% effort commitment.  </a:t>
            </a:r>
          </a:p>
          <a:p>
            <a:pPr>
              <a:buNone/>
            </a:pPr>
            <a:r>
              <a:rPr lang="en-US" dirty="0" smtClean="0"/>
              <a:t>$69,000 salary- commits 20% = $13,800 allowable charge to the grant</a:t>
            </a:r>
          </a:p>
          <a:p>
            <a:pPr>
              <a:buNone/>
            </a:pPr>
            <a:endParaRPr lang="en-US" dirty="0"/>
          </a:p>
        </p:txBody>
      </p:sp>
      <p:sp>
        <p:nvSpPr>
          <p:cNvPr id="2" name="Title 1"/>
          <p:cNvSpPr>
            <a:spLocks noGrp="1"/>
          </p:cNvSpPr>
          <p:nvPr>
            <p:ph type="title"/>
          </p:nvPr>
        </p:nvSpPr>
        <p:spPr/>
        <p:txBody>
          <a:bodyPr>
            <a:normAutofit fontScale="90000"/>
          </a:bodyPr>
          <a:lstStyle/>
          <a:p>
            <a:pPr algn="ctr"/>
            <a:r>
              <a:rPr lang="en-US" sz="4400" dirty="0" smtClean="0">
                <a:solidFill>
                  <a:schemeClr val="bg2">
                    <a:lumMod val="50000"/>
                  </a:schemeClr>
                </a:solidFill>
              </a:rPr>
              <a:t>Proposal Creation &amp; Effort Reporting</a:t>
            </a:r>
            <a:endParaRPr lang="en-US" sz="4400"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buNone/>
            </a:pPr>
            <a:endParaRPr lang="en-US" dirty="0" smtClean="0"/>
          </a:p>
          <a:p>
            <a:pPr>
              <a:buNone/>
            </a:pPr>
            <a:r>
              <a:rPr lang="en-US" dirty="0" smtClean="0"/>
              <a:t> Council of Government Regulation (COGR) definition of effort reporting </a:t>
            </a:r>
          </a:p>
          <a:p>
            <a:pPr>
              <a:buNone/>
            </a:pPr>
            <a:endParaRPr lang="en-US" dirty="0" smtClean="0"/>
          </a:p>
          <a:p>
            <a:pPr>
              <a:buNone/>
            </a:pPr>
            <a:r>
              <a:rPr lang="en-US" dirty="0" smtClean="0"/>
              <a:t> “Effort reporting is the mechanism used to confirm that salaries and wages charged to each sponsored agreement are reasonable in relation to the actual work performed.  Certification of an effort report must reasonably reflect the activities for which the employee is compensated by the institution.”</a:t>
            </a:r>
            <a:endParaRPr lang="en-US" dirty="0"/>
          </a:p>
        </p:txBody>
      </p:sp>
      <p:sp>
        <p:nvSpPr>
          <p:cNvPr id="2" name="Title 1"/>
          <p:cNvSpPr>
            <a:spLocks noGrp="1"/>
          </p:cNvSpPr>
          <p:nvPr>
            <p:ph type="title"/>
          </p:nvPr>
        </p:nvSpPr>
        <p:spPr/>
        <p:txBody>
          <a:bodyPr>
            <a:normAutofit/>
          </a:bodyPr>
          <a:lstStyle/>
          <a:p>
            <a:pPr algn="ctr"/>
            <a:r>
              <a:rPr lang="en-US" dirty="0" smtClean="0">
                <a:solidFill>
                  <a:schemeClr val="bg2">
                    <a:lumMod val="50000"/>
                  </a:schemeClr>
                </a:solidFill>
              </a:rPr>
              <a:t>What is Effort Reporting?</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endParaRPr lang="en-US" dirty="0" smtClean="0"/>
          </a:p>
          <a:p>
            <a:pPr>
              <a:lnSpc>
                <a:spcPct val="150000"/>
              </a:lnSpc>
              <a:buNone/>
            </a:pPr>
            <a:r>
              <a:rPr lang="en-US" dirty="0" smtClean="0"/>
              <a:t>Anyone charged to a federal award must certify that the salary paid or the commitment proposed is reasonable in relation to the effort (activity) devoted to the award.</a:t>
            </a:r>
          </a:p>
          <a:p>
            <a:pPr>
              <a:lnSpc>
                <a:spcPct val="150000"/>
              </a:lnSpc>
              <a:buNone/>
            </a:pPr>
            <a:r>
              <a:rPr lang="en-US" dirty="0" smtClean="0"/>
              <a:t>This includes individuals shown as match to federal awards and those with unpaid commitments.</a:t>
            </a:r>
            <a:endParaRPr lang="en-US" dirty="0"/>
          </a:p>
        </p:txBody>
      </p:sp>
      <p:sp>
        <p:nvSpPr>
          <p:cNvPr id="2" name="Title 1"/>
          <p:cNvSpPr>
            <a:spLocks noGrp="1"/>
          </p:cNvSpPr>
          <p:nvPr>
            <p:ph type="title"/>
          </p:nvPr>
        </p:nvSpPr>
        <p:spPr/>
        <p:txBody>
          <a:bodyPr>
            <a:normAutofit/>
          </a:bodyPr>
          <a:lstStyle/>
          <a:p>
            <a:pPr algn="ctr"/>
            <a:r>
              <a:rPr lang="en-US" dirty="0" smtClean="0">
                <a:solidFill>
                  <a:schemeClr val="bg2">
                    <a:lumMod val="50000"/>
                  </a:schemeClr>
                </a:solidFill>
              </a:rPr>
              <a:t>Who Must Report Effort?</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95801"/>
          </a:xfrm>
        </p:spPr>
        <p:txBody>
          <a:bodyPr>
            <a:normAutofit lnSpcReduction="10000"/>
          </a:bodyPr>
          <a:lstStyle/>
          <a:p>
            <a:pPr>
              <a:lnSpc>
                <a:spcPct val="120000"/>
              </a:lnSpc>
            </a:pPr>
            <a:r>
              <a:rPr lang="en-US" sz="2800" dirty="0" smtClean="0"/>
              <a:t>NOT based on 37.5 hour work week</a:t>
            </a:r>
          </a:p>
          <a:p>
            <a:pPr>
              <a:lnSpc>
                <a:spcPct val="110000"/>
              </a:lnSpc>
              <a:buNone/>
            </a:pPr>
            <a:endParaRPr lang="en-US" sz="2800" dirty="0" smtClean="0"/>
          </a:p>
          <a:p>
            <a:pPr>
              <a:lnSpc>
                <a:spcPct val="120000"/>
              </a:lnSpc>
            </a:pPr>
            <a:r>
              <a:rPr lang="en-US" sz="2800" dirty="0" smtClean="0"/>
              <a:t>Based on the total amount of time needed to perform the activities for which one is compensated by the institution </a:t>
            </a:r>
            <a:r>
              <a:rPr lang="en-US" sz="2800" i="1" dirty="0" smtClean="0"/>
              <a:t>including:</a:t>
            </a:r>
          </a:p>
          <a:p>
            <a:pPr>
              <a:lnSpc>
                <a:spcPct val="120000"/>
              </a:lnSpc>
              <a:buFont typeface="Wingdings" pitchFamily="2" charset="2"/>
              <a:buNone/>
            </a:pPr>
            <a:r>
              <a:rPr lang="en-US" sz="2800" dirty="0" smtClean="0"/>
              <a:t> - Sponsored project activities</a:t>
            </a:r>
          </a:p>
          <a:p>
            <a:pPr>
              <a:lnSpc>
                <a:spcPct val="120000"/>
              </a:lnSpc>
              <a:buFont typeface="Wingdings" pitchFamily="2" charset="2"/>
              <a:buNone/>
            </a:pPr>
            <a:r>
              <a:rPr lang="en-US" sz="2800" dirty="0" smtClean="0"/>
              <a:t> - Non-sponsored project activities</a:t>
            </a:r>
          </a:p>
          <a:p>
            <a:pPr lvl="1">
              <a:lnSpc>
                <a:spcPct val="120000"/>
              </a:lnSpc>
              <a:buFont typeface="Courier New" pitchFamily="49" charset="0"/>
              <a:buChar char="o"/>
            </a:pPr>
            <a:r>
              <a:rPr lang="en-US" sz="2400" dirty="0" smtClean="0">
                <a:cs typeface="Arial" charset="0"/>
              </a:rPr>
              <a:t>Administration (including duties as chair, dean, etc)</a:t>
            </a:r>
          </a:p>
          <a:p>
            <a:pPr>
              <a:buNone/>
            </a:pPr>
            <a:endParaRPr lang="en-US" dirty="0"/>
          </a:p>
        </p:txBody>
      </p:sp>
      <p:sp>
        <p:nvSpPr>
          <p:cNvPr id="2" name="Title 1"/>
          <p:cNvSpPr>
            <a:spLocks noGrp="1"/>
          </p:cNvSpPr>
          <p:nvPr>
            <p:ph type="title"/>
          </p:nvPr>
        </p:nvSpPr>
        <p:spPr>
          <a:xfrm>
            <a:off x="457200" y="274638"/>
            <a:ext cx="8229600" cy="944562"/>
          </a:xfrm>
        </p:spPr>
        <p:txBody>
          <a:bodyPr>
            <a:normAutofit fontScale="90000"/>
          </a:bodyPr>
          <a:lstStyle/>
          <a:p>
            <a:pPr algn="ctr"/>
            <a:r>
              <a:rPr lang="en-US" dirty="0" smtClean="0">
                <a:solidFill>
                  <a:schemeClr val="bg2">
                    <a:lumMod val="50000"/>
                  </a:schemeClr>
                </a:solidFill>
              </a:rPr>
              <a:t>How is Faculty Effort Determined</a:t>
            </a:r>
            <a:endParaRPr lang="en-US" dirty="0">
              <a:solidFill>
                <a:schemeClr val="bg2">
                  <a:lumMod val="50000"/>
                </a:schemeClr>
              </a:solidFill>
            </a:endParaRPr>
          </a:p>
        </p:txBody>
      </p:sp>
      <p:pic>
        <p:nvPicPr>
          <p:cNvPr id="4" name="Picture 3" descr="C:\Users\jburton\AppData\Local\Microsoft\Windows\Temporary Internet Files\Content.IE5\QA5WBQFJ\MC900071144[1].wmf"/>
          <p:cNvPicPr>
            <a:picLocks noChangeAspect="1" noChangeArrowheads="1"/>
          </p:cNvPicPr>
          <p:nvPr/>
        </p:nvPicPr>
        <p:blipFill>
          <a:blip r:embed="rId2" cstate="print"/>
          <a:srcRect/>
          <a:stretch>
            <a:fillRect/>
          </a:stretch>
        </p:blipFill>
        <p:spPr bwMode="auto">
          <a:xfrm>
            <a:off x="4572001" y="5334000"/>
            <a:ext cx="3810000" cy="1295399"/>
          </a:xfrm>
          <a:prstGeom prst="rect">
            <a:avLst/>
          </a:prstGeom>
          <a:noFill/>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86071"/>
          </a:xfrm>
        </p:spPr>
        <p:txBody>
          <a:bodyPr>
            <a:normAutofit/>
          </a:bodyPr>
          <a:lstStyle/>
          <a:p>
            <a:pPr>
              <a:buNone/>
            </a:pPr>
            <a:r>
              <a:rPr lang="en-US" dirty="0" smtClean="0"/>
              <a:t>IBS is annual compensation paid by the college for an employee’s appointment.</a:t>
            </a:r>
          </a:p>
          <a:p>
            <a:pPr>
              <a:buNone/>
            </a:pPr>
            <a:endParaRPr lang="en-US" dirty="0" smtClean="0"/>
          </a:p>
          <a:p>
            <a:pPr>
              <a:buNone/>
            </a:pPr>
            <a:r>
              <a:rPr lang="en-US" dirty="0" smtClean="0"/>
              <a:t>The institution must establish what is included in the base salary of each employee.</a:t>
            </a:r>
          </a:p>
          <a:p>
            <a:pPr>
              <a:buNone/>
            </a:pPr>
            <a:endParaRPr lang="en-US" dirty="0" smtClean="0"/>
          </a:p>
          <a:p>
            <a:pPr>
              <a:buNone/>
            </a:pPr>
            <a:r>
              <a:rPr lang="en-US" dirty="0" smtClean="0"/>
              <a:t>JSCC IBS for faculty includes: </a:t>
            </a:r>
            <a:r>
              <a:rPr lang="en-US" sz="2000" dirty="0" smtClean="0"/>
              <a:t>instruction, office hours, advising, committee service, curriculum development, faculty development, public service and research</a:t>
            </a:r>
            <a:endParaRPr lang="en-US" sz="2000" dirty="0"/>
          </a:p>
        </p:txBody>
      </p:sp>
      <p:sp>
        <p:nvSpPr>
          <p:cNvPr id="3" name="Title 2"/>
          <p:cNvSpPr>
            <a:spLocks noGrp="1"/>
          </p:cNvSpPr>
          <p:nvPr>
            <p:ph type="title"/>
          </p:nvPr>
        </p:nvSpPr>
        <p:spPr/>
        <p:txBody>
          <a:bodyPr/>
          <a:lstStyle/>
          <a:p>
            <a:pPr algn="ctr"/>
            <a:r>
              <a:rPr lang="en-US" dirty="0" smtClean="0">
                <a:solidFill>
                  <a:schemeClr val="bg2">
                    <a:lumMod val="50000"/>
                  </a:schemeClr>
                </a:solidFill>
              </a:rPr>
              <a:t>Institutional Base Salary (IBS)</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09872"/>
          </a:xfrm>
        </p:spPr>
        <p:txBody>
          <a:bodyPr/>
          <a:lstStyle/>
          <a:p>
            <a:pPr>
              <a:lnSpc>
                <a:spcPct val="150000"/>
              </a:lnSpc>
            </a:pPr>
            <a:r>
              <a:rPr lang="en-US" dirty="0" smtClean="0"/>
              <a:t>If you work 60 hours a week, 30 hours represents 50% effort</a:t>
            </a:r>
          </a:p>
          <a:p>
            <a:pPr>
              <a:lnSpc>
                <a:spcPct val="150000"/>
              </a:lnSpc>
              <a:buNone/>
            </a:pPr>
            <a:endParaRPr lang="en-US" dirty="0" smtClean="0"/>
          </a:p>
          <a:p>
            <a:pPr>
              <a:lnSpc>
                <a:spcPct val="150000"/>
              </a:lnSpc>
            </a:pPr>
            <a:r>
              <a:rPr lang="en-US" dirty="0" smtClean="0"/>
              <a:t>If a lab assistant works 20 hours a week, the 20 hours represents 100% effort</a:t>
            </a:r>
            <a:endParaRPr lang="en-US" dirty="0"/>
          </a:p>
        </p:txBody>
      </p:sp>
      <p:sp>
        <p:nvSpPr>
          <p:cNvPr id="3" name="Title 2"/>
          <p:cNvSpPr>
            <a:spLocks noGrp="1"/>
          </p:cNvSpPr>
          <p:nvPr>
            <p:ph type="title"/>
          </p:nvPr>
        </p:nvSpPr>
        <p:spPr/>
        <p:txBody>
          <a:bodyPr/>
          <a:lstStyle/>
          <a:p>
            <a:r>
              <a:rPr lang="en-US" dirty="0" smtClean="0">
                <a:solidFill>
                  <a:schemeClr val="bg2">
                    <a:lumMod val="50000"/>
                  </a:schemeClr>
                </a:solidFill>
              </a:rPr>
              <a:t>For Example</a:t>
            </a:r>
            <a:endParaRPr lang="en-US"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3469</TotalTime>
  <Words>1507</Words>
  <Application>Microsoft Office PowerPoint</Application>
  <PresentationFormat>On-screen Show (4:3)</PresentationFormat>
  <Paragraphs>194</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Slide 1</vt:lpstr>
      <vt:lpstr> Legal Guidance</vt:lpstr>
      <vt:lpstr>What is Effort?</vt:lpstr>
      <vt:lpstr>Proposal Creation &amp; Effort Reporting</vt:lpstr>
      <vt:lpstr>What is Effort Reporting?</vt:lpstr>
      <vt:lpstr>Who Must Report Effort?</vt:lpstr>
      <vt:lpstr>How is Faculty Effort Determined</vt:lpstr>
      <vt:lpstr>Institutional Base Salary (IBS)</vt:lpstr>
      <vt:lpstr>For Example</vt:lpstr>
      <vt:lpstr>Effort Example… (cont’d)</vt:lpstr>
      <vt:lpstr>Why Must Effort Be Certified?</vt:lpstr>
      <vt:lpstr>Why Should We Care</vt:lpstr>
      <vt:lpstr>Effort Reporting vs. Payroll Distribution</vt:lpstr>
      <vt:lpstr>Example… (cont’d)</vt:lpstr>
      <vt:lpstr>Effort Example</vt:lpstr>
      <vt:lpstr>Effort Example… (cont’d)</vt:lpstr>
      <vt:lpstr>Effort Reporting and Extra Compensation</vt:lpstr>
      <vt:lpstr>Effort Example</vt:lpstr>
      <vt:lpstr> Cost Allowability</vt:lpstr>
      <vt:lpstr>Effort Reporting Common Finding:</vt:lpstr>
      <vt:lpstr>Audit Disallowance Cases</vt:lpstr>
      <vt:lpstr>Websites</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Financial Compliance</dc:title>
  <dc:creator>jburton</dc:creator>
  <cp:lastModifiedBy>jburton</cp:lastModifiedBy>
  <cp:revision>303</cp:revision>
  <dcterms:created xsi:type="dcterms:W3CDTF">2010-06-07T13:56:58Z</dcterms:created>
  <dcterms:modified xsi:type="dcterms:W3CDTF">2010-07-26T18:19:02Z</dcterms:modified>
</cp:coreProperties>
</file>