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1.jpeg" ContentType="image/jpeg"/>
  <Override PartName="/ppt/media/image2.jpeg" ContentType="image/jpeg"/>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media/image3.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Palatino Linotype"/>
        <a:ea typeface="Palatino Linotype"/>
        <a:cs typeface="Palatino Linotype"/>
        <a:sym typeface="Palatino Linotype"/>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Palatino Linotype"/>
        <a:ea typeface="Palatino Linotype"/>
        <a:cs typeface="Palatino Linotype"/>
        <a:sym typeface="Palatino Linotype"/>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Palatino Linotype"/>
        <a:ea typeface="Palatino Linotype"/>
        <a:cs typeface="Palatino Linotype"/>
        <a:sym typeface="Palatino Linotype"/>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Palatino Linotype"/>
        <a:ea typeface="Palatino Linotype"/>
        <a:cs typeface="Palatino Linotype"/>
        <a:sym typeface="Palatino Linotype"/>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Palatino Linotype"/>
        <a:ea typeface="Palatino Linotype"/>
        <a:cs typeface="Palatino Linotype"/>
        <a:sym typeface="Palatino Linotype"/>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Palatino Linotype"/>
        <a:ea typeface="Palatino Linotype"/>
        <a:cs typeface="Palatino Linotype"/>
        <a:sym typeface="Palatino Linotype"/>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Palatino Linotype"/>
        <a:ea typeface="Palatino Linotype"/>
        <a:cs typeface="Palatino Linotype"/>
        <a:sym typeface="Palatino Linotype"/>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Palatino Linotype"/>
        <a:ea typeface="Palatino Linotype"/>
        <a:cs typeface="Palatino Linotype"/>
        <a:sym typeface="Palatino Linotype"/>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Palatino Linotype"/>
        <a:ea typeface="Palatino Linotype"/>
        <a:cs typeface="Palatino Linotype"/>
        <a:sym typeface="Palatino Linotyp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Palatino Linotype"/>
          <a:ea typeface="Palatino Linotype"/>
          <a:cs typeface="Palatino Linotyp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5E5"/>
          </a:solidFill>
        </a:fill>
      </a:tcStyle>
    </a:wholeTbl>
    <a:band2H>
      <a:tcTxStyle b="def" i="def"/>
      <a:tcStyle>
        <a:tcBdr/>
        <a:fill>
          <a:solidFill>
            <a:srgbClr val="E9EBF2"/>
          </a:solidFill>
        </a:fill>
      </a:tcStyle>
    </a:band2H>
    <a:firstCol>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Palatino Linotype"/>
          <a:ea typeface="Palatino Linotype"/>
          <a:cs typeface="Palatino Linotyp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5D8CB"/>
          </a:solidFill>
        </a:fill>
      </a:tcStyle>
    </a:wholeTbl>
    <a:band2H>
      <a:tcTxStyle b="def" i="def"/>
      <a:tcStyle>
        <a:tcBdr/>
        <a:fill>
          <a:solidFill>
            <a:srgbClr val="FAECE7"/>
          </a:solidFill>
        </a:fill>
      </a:tcStyle>
    </a:band2H>
    <a:firstCol>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Palatino Linotype"/>
          <a:ea typeface="Palatino Linotype"/>
          <a:cs typeface="Palatino Linotyp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7D8"/>
          </a:solidFill>
        </a:fill>
      </a:tcStyle>
    </a:wholeTbl>
    <a:band2H>
      <a:tcTxStyle b="def" i="def"/>
      <a:tcStyle>
        <a:tcBdr/>
        <a:fill>
          <a:solidFill>
            <a:srgbClr val="EBECED"/>
          </a:solidFill>
        </a:fill>
      </a:tcStyle>
    </a:band2H>
    <a:firstCol>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Palatino Linotype"/>
          <a:ea typeface="Palatino Linotype"/>
          <a:cs typeface="Palatino Linotyp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Palatino Linotype"/>
          <a:ea typeface="Palatino Linotype"/>
          <a:cs typeface="Palatino Linotyp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Palatino Linotype"/>
          <a:ea typeface="Palatino Linotype"/>
          <a:cs typeface="Palatino Linotype"/>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Palatino Linotype"/>
          <a:ea typeface="Palatino Linotype"/>
          <a:cs typeface="Palatino Linotype"/>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Palatino Linotype"/>
          <a:ea typeface="Palatino Linotype"/>
          <a:cs typeface="Palatino Linotyp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Palatino Linotype"/>
          <a:ea typeface="Palatino Linotype"/>
          <a:cs typeface="Palatino Linotyp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Palatino Linotype"/>
          <a:ea typeface="Palatino Linotype"/>
          <a:cs typeface="Palatino Linotyp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Palatino Linotype"/>
          <a:ea typeface="Palatino Linotype"/>
          <a:cs typeface="Palatino Linotype"/>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Palatino Linotype"/>
          <a:ea typeface="Palatino Linotype"/>
          <a:cs typeface="Palatino Linotyp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charts/_rels/chart1.xml.rels><?xml version="1.0" encoding="UTF-8" standalone="yes"?><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583907"/>
          <c:y val="0.0385379"/>
          <c:w val="0.936609"/>
          <c:h val="0.751524"/>
        </c:manualLayout>
      </c:layout>
      <c:barChart>
        <c:barDir val="col"/>
        <c:grouping val="clustered"/>
        <c:varyColors val="0"/>
        <c:ser>
          <c:idx val="0"/>
          <c:order val="0"/>
          <c:tx>
            <c:strRef>
              <c:f>Sheet1!$A$2</c:f>
              <c:strCache>
                <c:ptCount val="1"/>
                <c:pt idx="0">
                  <c:v>TBR Avg</c:v>
                </c:pt>
              </c:strCache>
            </c:strRef>
          </c:tx>
          <c:spPr>
            <a:solidFill>
              <a:schemeClr val="accent2"/>
            </a:solidFill>
            <a:ln w="12700" cap="flat">
              <a:noFill/>
              <a:miter lim="400000"/>
            </a:ln>
            <a:effectLst/>
          </c:spPr>
          <c:invertIfNegative val="0"/>
          <c:dLbls>
            <c:numFmt formatCode="0" sourceLinked="0"/>
            <c:txPr>
              <a:bodyPr/>
              <a:lstStyle/>
              <a:p>
                <a:pPr>
                  <a:defRPr b="0" i="0" strike="noStrike" sz="1000" u="none">
                    <a:solidFill>
                      <a:srgbClr val="000000"/>
                    </a:solidFill>
                    <a:latin typeface="Palatino Linotype"/>
                  </a:defRPr>
                </a:pPr>
              </a:p>
            </c:txPr>
            <c:dLblPos val="outEnd"/>
            <c:showLegendKey val="0"/>
            <c:showVal val="1"/>
            <c:showCatName val="0"/>
            <c:showSerName val="0"/>
            <c:showPercent val="0"/>
            <c:showBubbleSize val="0"/>
            <c:showLeaderLines val="0"/>
          </c:dLbls>
          <c:cat>
            <c:strRef>
              <c:f>Sheet1!$B$1:$D$1</c:f>
              <c:strCache>
                <c:ptCount val="3"/>
                <c:pt idx="0">
                  <c:v>12 Credit Hours</c:v>
                </c:pt>
                <c:pt idx="1">
                  <c:v>24 Credit Hours</c:v>
                </c:pt>
                <c:pt idx="2">
                  <c:v>36 Credit Hours</c:v>
                </c:pt>
              </c:strCache>
            </c:strRef>
          </c:cat>
          <c:val>
            <c:numRef>
              <c:f>Sheet1!$B$2:$D$2</c:f>
              <c:numCache>
                <c:ptCount val="3"/>
                <c:pt idx="0">
                  <c:v>1771.000000</c:v>
                </c:pt>
                <c:pt idx="1">
                  <c:v>1337.923077</c:v>
                </c:pt>
                <c:pt idx="2">
                  <c:v>1106.153846</c:v>
                </c:pt>
              </c:numCache>
            </c:numRef>
          </c:val>
        </c:ser>
        <c:ser>
          <c:idx val="1"/>
          <c:order val="1"/>
          <c:tx>
            <c:strRef>
              <c:f>Sheet1!$A$3</c:f>
              <c:strCache>
                <c:ptCount val="1"/>
                <c:pt idx="0">
                  <c:v>JSCC</c:v>
                </c:pt>
              </c:strCache>
            </c:strRef>
          </c:tx>
          <c:spPr>
            <a:solidFill>
              <a:schemeClr val="accent1"/>
            </a:solidFill>
            <a:ln w="12700" cap="flat">
              <a:noFill/>
              <a:miter lim="400000"/>
            </a:ln>
            <a:effectLst/>
          </c:spPr>
          <c:invertIfNegative val="0"/>
          <c:dLbls>
            <c:numFmt formatCode="0" sourceLinked="0"/>
            <c:txPr>
              <a:bodyPr/>
              <a:lstStyle/>
              <a:p>
                <a:pPr>
                  <a:defRPr b="0" i="0" strike="noStrike" sz="1000" u="none">
                    <a:solidFill>
                      <a:srgbClr val="000000"/>
                    </a:solidFill>
                    <a:latin typeface="Palatino Linotype"/>
                  </a:defRPr>
                </a:pPr>
              </a:p>
            </c:txPr>
            <c:dLblPos val="outEnd"/>
            <c:showLegendKey val="0"/>
            <c:showVal val="1"/>
            <c:showCatName val="0"/>
            <c:showSerName val="0"/>
            <c:showPercent val="0"/>
            <c:showBubbleSize val="0"/>
            <c:showLeaderLines val="0"/>
          </c:dLbls>
          <c:cat>
            <c:strRef>
              <c:f>Sheet1!$B$1:$D$1</c:f>
              <c:strCache>
                <c:ptCount val="3"/>
                <c:pt idx="0">
                  <c:v>12 Credit Hours</c:v>
                </c:pt>
                <c:pt idx="1">
                  <c:v>24 Credit Hours</c:v>
                </c:pt>
                <c:pt idx="2">
                  <c:v>36 Credit Hours</c:v>
                </c:pt>
              </c:strCache>
            </c:strRef>
          </c:cat>
          <c:val>
            <c:numRef>
              <c:f>Sheet1!$B$3:$D$3</c:f>
              <c:numCache>
                <c:ptCount val="3"/>
                <c:pt idx="0">
                  <c:v>1318.000000</c:v>
                </c:pt>
                <c:pt idx="1">
                  <c:v>831.000000</c:v>
                </c:pt>
                <c:pt idx="2">
                  <c:v>704.000000</c:v>
                </c:pt>
              </c:numCache>
            </c:numRef>
          </c:val>
        </c:ser>
        <c:gapWidth val="150"/>
        <c:overlap val="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000" u="none">
                <a:solidFill>
                  <a:srgbClr val="000000"/>
                </a:solidFill>
                <a:latin typeface="Palatino Linotype"/>
              </a:defRPr>
            </a:pPr>
          </a:p>
        </c:txPr>
        <c:crossAx val="2094734553"/>
        <c:crosses val="autoZero"/>
        <c:auto val="1"/>
        <c:lblAlgn val="ctr"/>
        <c:noMultiLvlLbl val="1"/>
      </c:catAx>
      <c:valAx>
        <c:axId val="2094734553"/>
        <c:scaling>
          <c:orientation val="minMax"/>
        </c:scaling>
        <c:delete val="0"/>
        <c:axPos val="l"/>
        <c:numFmt formatCode="#,##0" sourceLinked="0"/>
        <c:majorTickMark val="out"/>
        <c:minorTickMark val="none"/>
        <c:tickLblPos val="nextTo"/>
        <c:spPr>
          <a:ln w="12700" cap="flat">
            <a:solidFill>
              <a:srgbClr val="888888"/>
            </a:solidFill>
            <a:prstDash val="solid"/>
            <a:round/>
          </a:ln>
        </c:spPr>
        <c:txPr>
          <a:bodyPr rot="0"/>
          <a:lstStyle/>
          <a:p>
            <a:pPr>
              <a:defRPr b="0" i="0" strike="noStrike" sz="1000" u="none">
                <a:solidFill>
                  <a:srgbClr val="000000"/>
                </a:solidFill>
                <a:latin typeface="Palatino Linotype"/>
              </a:defRPr>
            </a:pPr>
          </a:p>
        </c:txPr>
        <c:crossAx val="2094734552"/>
        <c:crosses val="autoZero"/>
        <c:crossBetween val="between"/>
        <c:majorUnit val="450"/>
        <c:minorUnit val="225"/>
      </c:valAx>
      <c:spPr>
        <a:noFill/>
        <a:ln w="12700" cap="flat">
          <a:noFill/>
          <a:miter lim="400000"/>
        </a:ln>
        <a:effectLst/>
      </c:spPr>
    </c:plotArea>
    <c:legend>
      <c:legendPos val="b"/>
      <c:layout>
        <c:manualLayout>
          <c:xMode val="edge"/>
          <c:yMode val="edge"/>
          <c:x val="0.0790449"/>
          <c:y val="0.948962"/>
          <c:w val="0.844665"/>
          <c:h val="0.0510379"/>
        </c:manualLayout>
      </c:layout>
      <c:overlay val="1"/>
      <c:spPr>
        <a:noFill/>
        <a:ln w="12700" cap="flat">
          <a:noFill/>
          <a:miter lim="400000"/>
        </a:ln>
        <a:effectLst/>
      </c:spPr>
      <c:txPr>
        <a:bodyPr rot="0"/>
        <a:lstStyle/>
        <a:p>
          <a:pPr>
            <a:defRPr b="0" i="0" strike="noStrike" sz="1000" u="none">
              <a:solidFill>
                <a:srgbClr val="000000"/>
              </a:solidFill>
              <a:latin typeface="Palatino Linotype"/>
            </a:defRPr>
          </a:pPr>
        </a:p>
      </c:txPr>
    </c:legend>
    <c:plotVisOnly val="1"/>
    <c:dispBlanksAs val="gap"/>
  </c:chart>
  <c:spPr>
    <a:noFill/>
    <a:ln>
      <a:noFill/>
    </a:ln>
    <a:effectLst/>
  </c:spPr>
  <c:externalData r:id="rId1">
    <c:autoUpdate val="0"/>
  </c:externalData>
</c:chartSpace>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p:nvPr>
            <p:ph type="sldImg"/>
          </p:nvPr>
        </p:nvSpPr>
        <p:spPr>
          <a:xfrm>
            <a:off x="1143000" y="685800"/>
            <a:ext cx="4572000" cy="3429000"/>
          </a:xfrm>
          <a:prstGeom prst="rect">
            <a:avLst/>
          </a:prstGeom>
        </p:spPr>
        <p:txBody>
          <a:bodyPr/>
          <a:lstStyle/>
          <a:p>
            <a:pPr/>
          </a:p>
        </p:txBody>
      </p:sp>
      <p:sp>
        <p:nvSpPr>
          <p:cNvPr id="115" name="Shape 11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sldImg"/>
          </p:nvPr>
        </p:nvSpPr>
        <p:spPr>
          <a:prstGeom prst="rect">
            <a:avLst/>
          </a:prstGeom>
        </p:spPr>
        <p:txBody>
          <a:bodyPr/>
          <a:lstStyle/>
          <a:p>
            <a:pPr/>
          </a:p>
        </p:txBody>
      </p:sp>
      <p:sp>
        <p:nvSpPr>
          <p:cNvPr id="123" name="Shape 123"/>
          <p:cNvSpPr/>
          <p:nvPr>
            <p:ph type="body" sz="quarter" idx="1"/>
          </p:nvPr>
        </p:nvSpPr>
        <p:spPr>
          <a:prstGeom prst="rect">
            <a:avLst/>
          </a:prstGeom>
        </p:spPr>
        <p:txBody>
          <a:bodyPr/>
          <a:lstStyle/>
          <a:p>
            <a:pPr/>
            <a:r>
              <a:t>2015 National Community College Benchmarking Project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sldImg"/>
          </p:nvPr>
        </p:nvSpPr>
        <p:spPr>
          <a:prstGeom prst="rect">
            <a:avLst/>
          </a:prstGeom>
        </p:spPr>
        <p:txBody>
          <a:bodyPr/>
          <a:lstStyle/>
          <a:p>
            <a:pPr/>
          </a:p>
        </p:txBody>
      </p:sp>
      <p:sp>
        <p:nvSpPr>
          <p:cNvPr id="134" name="Shape 134"/>
          <p:cNvSpPr/>
          <p:nvPr>
            <p:ph type="body" sz="quarter" idx="1"/>
          </p:nvPr>
        </p:nvSpPr>
        <p:spPr>
          <a:prstGeom prst="rect">
            <a:avLst/>
          </a:prstGeom>
        </p:spPr>
        <p:txBody>
          <a:bodyPr/>
          <a:lstStyle/>
          <a:p>
            <a:pPr/>
            <a:r>
              <a:t>For the degree/certificate-seeking student, completion is the primary step in student success.  Thanks to a multitude of initiatives, we are in an era of the “completion agenda.”</a:t>
            </a:r>
          </a:p>
          <a:p>
            <a:pPr/>
          </a:p>
          <a:p>
            <a:pPr/>
            <a:r>
              <a:t>Completion doesn’t just happen.  It is built on several other student success measures.</a:t>
            </a:r>
          </a:p>
          <a:p>
            <a:pPr/>
          </a:p>
          <a:p>
            <a:pPr/>
            <a:r>
              <a:t>In order to complete, a student must make progress.</a:t>
            </a:r>
          </a:p>
          <a:p>
            <a:pPr/>
            <a:r>
              <a:t>In order to make progress, a student must be retained.</a:t>
            </a:r>
          </a:p>
          <a:p>
            <a:pPr/>
            <a:r>
              <a:t>In order to be retained, a student must successfully complete their courses – especially gateway courses</a:t>
            </a:r>
          </a:p>
          <a:p>
            <a:pPr/>
            <a:r>
              <a:t>For many, in order to successfully complete gateway courses, a student must succeed in learning support (whatever form it takes).</a:t>
            </a:r>
          </a:p>
          <a:p>
            <a:pPr/>
          </a:p>
          <a:p>
            <a:pPr/>
            <a:r>
              <a:t>Let’s look at these student success measures and see how we are doing?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sldImg"/>
          </p:nvPr>
        </p:nvSpPr>
        <p:spPr>
          <a:prstGeom prst="rect">
            <a:avLst/>
          </a:prstGeom>
        </p:spPr>
        <p:txBody>
          <a:bodyPr/>
          <a:lstStyle/>
          <a:p>
            <a:pPr/>
          </a:p>
        </p:txBody>
      </p:sp>
      <p:sp>
        <p:nvSpPr>
          <p:cNvPr id="139" name="Shape 139"/>
          <p:cNvSpPr/>
          <p:nvPr>
            <p:ph type="body" sz="quarter" idx="1"/>
          </p:nvPr>
        </p:nvSpPr>
        <p:spPr>
          <a:prstGeom prst="rect">
            <a:avLst/>
          </a:prstGeom>
        </p:spPr>
        <p:txBody>
          <a:bodyPr/>
          <a:lstStyle/>
          <a:p>
            <a:pPr/>
            <a:r>
              <a:t>We are at about 60% of average.</a:t>
            </a:r>
          </a:p>
          <a:p>
            <a:pPr/>
          </a:p>
          <a:p>
            <a:pPr/>
            <a:r>
              <a:t>Typical entering cohort is about 1,000 degree seeking students.  About 115 of those have graduated by their 3</a:t>
            </a:r>
            <a:r>
              <a:rPr baseline="30000"/>
              <a:t>rd</a:t>
            </a:r>
            <a:r>
              <a:t> year.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sldImg"/>
          </p:nvPr>
        </p:nvSpPr>
        <p:spPr>
          <a:prstGeom prst="rect">
            <a:avLst/>
          </a:prstGeom>
        </p:spPr>
        <p:txBody>
          <a:bodyPr/>
          <a:lstStyle/>
          <a:p>
            <a:pPr/>
          </a:p>
        </p:txBody>
      </p:sp>
      <p:sp>
        <p:nvSpPr>
          <p:cNvPr id="144" name="Shape 144"/>
          <p:cNvSpPr/>
          <p:nvPr>
            <p:ph type="body" sz="quarter" idx="1"/>
          </p:nvPr>
        </p:nvSpPr>
        <p:spPr>
          <a:prstGeom prst="rect">
            <a:avLst/>
          </a:prstGeom>
        </p:spPr>
        <p:txBody>
          <a:bodyPr/>
          <a:lstStyle/>
          <a:p>
            <a:pPr/>
            <a:r>
              <a:t>How well are our students progressing?</a:t>
            </a:r>
          </a:p>
          <a:p>
            <a:pPr/>
          </a:p>
          <a:p>
            <a:pPr/>
            <a:r>
              <a:t>In all categories, we are at about 2/3 of average.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ph type="sldImg"/>
          </p:nvPr>
        </p:nvSpPr>
        <p:spPr>
          <a:prstGeom prst="rect">
            <a:avLst/>
          </a:prstGeom>
        </p:spPr>
        <p:txBody>
          <a:bodyPr/>
          <a:lstStyle/>
          <a:p>
            <a:pPr/>
          </a:p>
        </p:txBody>
      </p:sp>
      <p:sp>
        <p:nvSpPr>
          <p:cNvPr id="149" name="Shape 149"/>
          <p:cNvSpPr/>
          <p:nvPr>
            <p:ph type="body" sz="quarter" idx="1"/>
          </p:nvPr>
        </p:nvSpPr>
        <p:spPr>
          <a:prstGeom prst="rect">
            <a:avLst/>
          </a:prstGeom>
        </p:spPr>
        <p:txBody>
          <a:bodyPr/>
          <a:lstStyle/>
          <a:p>
            <a:pPr/>
            <a:r>
              <a:t>What about the 418 that were retained?</a:t>
            </a:r>
          </a:p>
          <a:p>
            <a:pPr/>
          </a:p>
          <a:p>
            <a:pPr/>
            <a:r>
              <a:t>At the 11.5% that will reach graduation within 3-years, 109 will graduate in the next couple of years.</a:t>
            </a:r>
          </a:p>
          <a:p>
            <a:pPr/>
          </a:p>
          <a:p>
            <a:pPr/>
            <a:r>
              <a:t>Another 230 will drop out in subsequent semesters (75%).  </a:t>
            </a:r>
          </a:p>
          <a:p>
            <a:pPr/>
          </a:p>
          <a:p>
            <a:pPr/>
            <a:r>
              <a:t>The remaining 80 will go on to graduate in the next 3+ years (25%)</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sldImg"/>
          </p:nvPr>
        </p:nvSpPr>
        <p:spPr>
          <a:prstGeom prst="rect">
            <a:avLst/>
          </a:prstGeom>
        </p:spPr>
        <p:txBody>
          <a:bodyPr/>
          <a:lstStyle/>
          <a:p>
            <a:pPr/>
          </a:p>
        </p:txBody>
      </p:sp>
      <p:sp>
        <p:nvSpPr>
          <p:cNvPr id="157" name="Shape 157"/>
          <p:cNvSpPr/>
          <p:nvPr>
            <p:ph type="body" sz="quarter" idx="1"/>
          </p:nvPr>
        </p:nvSpPr>
        <p:spPr>
          <a:prstGeom prst="rect">
            <a:avLst/>
          </a:prstGeom>
        </p:spPr>
        <p:txBody>
          <a:bodyPr/>
          <a:lstStyle/>
          <a:p>
            <a:pPr/>
            <a:r>
              <a:t>These rates are based on our previous way of doing learning support.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sldImg"/>
          </p:nvPr>
        </p:nvSpPr>
        <p:spPr>
          <a:prstGeom prst="rect">
            <a:avLst/>
          </a:prstGeom>
        </p:spPr>
        <p:txBody>
          <a:bodyPr/>
          <a:lstStyle/>
          <a:p>
            <a:pPr/>
          </a:p>
        </p:txBody>
      </p:sp>
      <p:sp>
        <p:nvSpPr>
          <p:cNvPr id="162" name="Shape 162"/>
          <p:cNvSpPr/>
          <p:nvPr>
            <p:ph type="body" sz="quarter" idx="1"/>
          </p:nvPr>
        </p:nvSpPr>
        <p:spPr>
          <a:prstGeom prst="rect">
            <a:avLst/>
          </a:prstGeom>
        </p:spPr>
        <p:txBody>
          <a:bodyPr/>
          <a:lstStyle/>
          <a:p>
            <a:pPr/>
            <a:r>
              <a:t>Still looking at the results.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sldImg"/>
          </p:nvPr>
        </p:nvSpPr>
        <p:spPr>
          <a:prstGeom prst="rect">
            <a:avLst/>
          </a:prstGeom>
        </p:spPr>
        <p:txBody>
          <a:bodyPr/>
          <a:lstStyle/>
          <a:p>
            <a:pPr/>
          </a:p>
        </p:txBody>
      </p:sp>
      <p:sp>
        <p:nvSpPr>
          <p:cNvPr id="166" name="Shape 166"/>
          <p:cNvSpPr/>
          <p:nvPr>
            <p:ph type="body" sz="quarter" idx="1"/>
          </p:nvPr>
        </p:nvSpPr>
        <p:spPr>
          <a:prstGeom prst="rect">
            <a:avLst/>
          </a:prstGeom>
        </p:spPr>
        <p:txBody>
          <a:bodyPr/>
          <a:lstStyle/>
          <a:p>
            <a:pPr/>
            <a:r>
              <a:t>What do we do?  We definitely have areas that we can improve in: reaching our community, getting students through learning support and the gateway courses…retaining students and helping them reach completion.</a:t>
            </a:r>
          </a:p>
          <a:p>
            <a:pPr/>
          </a:p>
          <a:p>
            <a:pPr/>
            <a:r>
              <a:t>Typically, our initial reaction to data such as this  – and it is just that, a reaction – is to put a team/committee together, brainstorm some potential actions, choose one (or more) and implement.</a:t>
            </a:r>
          </a:p>
          <a:p>
            <a:pPr/>
          </a:p>
          <a:p>
            <a:pPr/>
            <a:r>
              <a:t>But when we look at these numbers, are we seeing the whole picture?  Have you started saying “Yeah, but what about…?”  or “But I know a student who…?”</a:t>
            </a:r>
          </a:p>
          <a:p>
            <a:pPr/>
          </a:p>
          <a:p>
            <a:pPr/>
            <a:r>
              <a:t>So what do we do next?  We take time to do some introspection…to ask some questions…to get our bearings…hence our “Year of Introspection.” </a:t>
            </a:r>
          </a:p>
          <a:p>
            <a:pPr/>
          </a:p>
          <a:p>
            <a:pPr/>
            <a:r>
              <a:t>We ask that you take some time to think about the questions that come to mind.  Tomorrow during the sessions, we will compile a list of things we need to look at and consider.  We will also take time to look at the qualitative, subjective aspect of student success.  Not everything can be reduced to numbers and charts.</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Slide">
    <p:spTree>
      <p:nvGrpSpPr>
        <p:cNvPr id="1" name=""/>
        <p:cNvGrpSpPr/>
        <p:nvPr/>
      </p:nvGrpSpPr>
      <p:grpSpPr>
        <a:xfrm>
          <a:off x="0" y="0"/>
          <a:ext cx="0" cy="0"/>
          <a:chOff x="0" y="0"/>
          <a:chExt cx="0" cy="0"/>
        </a:xfrm>
      </p:grpSpPr>
      <p:sp>
        <p:nvSpPr>
          <p:cNvPr id="13" name="Shape 13"/>
          <p:cNvSpPr/>
          <p:nvPr>
            <p:ph type="title"/>
          </p:nvPr>
        </p:nvSpPr>
        <p:spPr>
          <a:xfrm>
            <a:off x="685800" y="609601"/>
            <a:ext cx="7772400" cy="4267201"/>
          </a:xfrm>
          <a:prstGeom prst="rect">
            <a:avLst/>
          </a:prstGeom>
        </p:spPr>
        <p:txBody>
          <a:bodyPr/>
          <a:lstStyle>
            <a:lvl1pPr>
              <a:lnSpc>
                <a:spcPct val="100000"/>
              </a:lnSpc>
              <a:defRPr sz="8000"/>
            </a:lvl1pPr>
          </a:lstStyle>
          <a:p>
            <a:pPr/>
            <a:r>
              <a:t>Title Text</a:t>
            </a:r>
          </a:p>
        </p:txBody>
      </p:sp>
      <p:sp>
        <p:nvSpPr>
          <p:cNvPr id="14" name="Shape 14"/>
          <p:cNvSpPr/>
          <p:nvPr>
            <p:ph type="body" sz="quarter" idx="1"/>
          </p:nvPr>
        </p:nvSpPr>
        <p:spPr>
          <a:xfrm>
            <a:off x="1371600" y="4953000"/>
            <a:ext cx="6400800" cy="12192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15" name="Shape 1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97" name="Shape 97"/>
          <p:cNvSpPr/>
          <p:nvPr>
            <p:ph type="title"/>
          </p:nvPr>
        </p:nvSpPr>
        <p:spPr>
          <a:prstGeom prst="rect">
            <a:avLst/>
          </a:prstGeom>
        </p:spPr>
        <p:txBody>
          <a:bodyPr/>
          <a:lstStyle/>
          <a:p>
            <a:pPr/>
            <a:r>
              <a:t>Title Text</a:t>
            </a:r>
          </a:p>
        </p:txBody>
      </p:sp>
      <p:sp>
        <p:nvSpPr>
          <p:cNvPr id="98" name="Shape 98"/>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9" name="Shape 9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106" name="Shape 106"/>
          <p:cNvSpPr/>
          <p:nvPr>
            <p:ph type="title"/>
          </p:nvPr>
        </p:nvSpPr>
        <p:spPr>
          <a:xfrm>
            <a:off x="6629400" y="274638"/>
            <a:ext cx="2057400" cy="5851526"/>
          </a:xfrm>
          <a:prstGeom prst="rect">
            <a:avLst/>
          </a:prstGeom>
        </p:spPr>
        <p:txBody>
          <a:bodyPr/>
          <a:lstStyle/>
          <a:p>
            <a:pPr/>
            <a:r>
              <a:t>Title Text</a:t>
            </a:r>
          </a:p>
        </p:txBody>
      </p:sp>
      <p:sp>
        <p:nvSpPr>
          <p:cNvPr id="107" name="Shape 107"/>
          <p:cNvSpPr/>
          <p:nvPr>
            <p:ph type="body" idx="1"/>
          </p:nvPr>
        </p:nvSpPr>
        <p:spPr>
          <a:xfrm>
            <a:off x="457200" y="274638"/>
            <a:ext cx="6019800" cy="5851526"/>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8" name="Shape 10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2" name="Shape 22"/>
          <p:cNvSpPr/>
          <p:nvPr>
            <p:ph type="title"/>
          </p:nvPr>
        </p:nvSpPr>
        <p:spPr>
          <a:prstGeom prst="rect">
            <a:avLst/>
          </a:prstGeom>
        </p:spPr>
        <p:txBody>
          <a:bodyPr/>
          <a:lstStyle/>
          <a:p>
            <a:pPr/>
            <a:r>
              <a:t>Title Text</a:t>
            </a:r>
          </a:p>
        </p:txBody>
      </p:sp>
      <p:sp>
        <p:nvSpPr>
          <p:cNvPr id="23" name="Shape 23"/>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4" name="Shape 2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31" name="Shape 31"/>
          <p:cNvSpPr/>
          <p:nvPr>
            <p:ph type="title"/>
          </p:nvPr>
        </p:nvSpPr>
        <p:spPr>
          <a:xfrm>
            <a:off x="722312" y="1371600"/>
            <a:ext cx="7772401" cy="2505075"/>
          </a:xfrm>
          <a:prstGeom prst="rect">
            <a:avLst/>
          </a:prstGeom>
        </p:spPr>
        <p:txBody>
          <a:bodyPr/>
          <a:lstStyle>
            <a:lvl1pPr>
              <a:lnSpc>
                <a:spcPct val="100000"/>
              </a:lnSpc>
              <a:defRPr sz="4800"/>
            </a:lvl1pPr>
          </a:lstStyle>
          <a:p>
            <a:pPr/>
            <a:r>
              <a:t>Title Text</a:t>
            </a:r>
          </a:p>
        </p:txBody>
      </p:sp>
      <p:sp>
        <p:nvSpPr>
          <p:cNvPr id="32" name="Shape 32"/>
          <p:cNvSpPr/>
          <p:nvPr>
            <p:ph type="body" sz="quarter" idx="1"/>
          </p:nvPr>
        </p:nvSpPr>
        <p:spPr>
          <a:xfrm>
            <a:off x="722312" y="4068762"/>
            <a:ext cx="7772401" cy="1131888"/>
          </a:xfrm>
          <a:prstGeom prst="rect">
            <a:avLst/>
          </a:prstGeom>
        </p:spPr>
        <p:txBody>
          <a:bodyPr/>
          <a:lstStyle>
            <a:lvl1pPr marL="0" indent="0" algn="ctr">
              <a:spcBef>
                <a:spcPts val="400"/>
              </a:spcBef>
              <a:buSzTx/>
              <a:buFontTx/>
              <a:buNone/>
              <a:defRPr sz="2000">
                <a:solidFill>
                  <a:srgbClr val="888888"/>
                </a:solidFill>
              </a:defRPr>
            </a:lvl1pPr>
            <a:lvl2pPr marL="0" indent="457200" algn="ctr">
              <a:spcBef>
                <a:spcPts val="400"/>
              </a:spcBef>
              <a:buSzTx/>
              <a:buFontTx/>
              <a:buNone/>
              <a:defRPr sz="2000">
                <a:solidFill>
                  <a:srgbClr val="888888"/>
                </a:solidFill>
              </a:defRPr>
            </a:lvl2pPr>
            <a:lvl3pPr marL="0" indent="914400" algn="ctr">
              <a:spcBef>
                <a:spcPts val="400"/>
              </a:spcBef>
              <a:buSzTx/>
              <a:buFontTx/>
              <a:buNone/>
              <a:defRPr sz="2000">
                <a:solidFill>
                  <a:srgbClr val="888888"/>
                </a:solidFill>
              </a:defRPr>
            </a:lvl3pPr>
            <a:lvl4pPr marL="0" indent="1371600" algn="ctr">
              <a:spcBef>
                <a:spcPts val="400"/>
              </a:spcBef>
              <a:buSzTx/>
              <a:buFontTx/>
              <a:buNone/>
              <a:defRPr sz="2000">
                <a:solidFill>
                  <a:srgbClr val="888888"/>
                </a:solidFill>
              </a:defRPr>
            </a:lvl4pPr>
            <a:lvl5pPr marL="0" indent="1828800" algn="ctr">
              <a:spcBef>
                <a:spcPts val="400"/>
              </a:spcBef>
              <a:buSzTx/>
              <a:buFontTx/>
              <a:buNone/>
              <a:defRPr sz="20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3" name="Shape 33"/>
          <p:cNvSpPr/>
          <p:nvPr/>
        </p:nvSpPr>
        <p:spPr>
          <a:xfrm>
            <a:off x="4495800" y="3924300"/>
            <a:ext cx="84772" cy="84772"/>
          </a:xfrm>
          <a:prstGeom prst="ellipse">
            <a:avLst/>
          </a:prstGeom>
          <a:solidFill>
            <a:srgbClr val="808080"/>
          </a:solidFill>
          <a:ln w="12700">
            <a:miter lim="400000"/>
          </a:ln>
        </p:spPr>
        <p:txBody>
          <a:bodyPr lIns="45719" rIns="45719" anchor="ctr"/>
          <a:lstStyle/>
          <a:p>
            <a:pPr algn="ctr">
              <a:defRPr>
                <a:solidFill>
                  <a:srgbClr val="FFFFFF"/>
                </a:solidFill>
              </a:defRPr>
            </a:pPr>
          </a:p>
        </p:txBody>
      </p:sp>
      <p:sp>
        <p:nvSpPr>
          <p:cNvPr id="34" name="Shape 34"/>
          <p:cNvSpPr/>
          <p:nvPr/>
        </p:nvSpPr>
        <p:spPr>
          <a:xfrm>
            <a:off x="4695825" y="3924300"/>
            <a:ext cx="84772" cy="84772"/>
          </a:xfrm>
          <a:prstGeom prst="ellipse">
            <a:avLst/>
          </a:prstGeom>
          <a:solidFill>
            <a:srgbClr val="808080"/>
          </a:solidFill>
          <a:ln w="12700">
            <a:miter lim="400000"/>
          </a:ln>
        </p:spPr>
        <p:txBody>
          <a:bodyPr lIns="45719" rIns="45719" anchor="ctr"/>
          <a:lstStyle/>
          <a:p>
            <a:pPr algn="ctr">
              <a:defRPr>
                <a:solidFill>
                  <a:srgbClr val="FFFFFF"/>
                </a:solidFill>
              </a:defRPr>
            </a:pPr>
          </a:p>
        </p:txBody>
      </p:sp>
      <p:sp>
        <p:nvSpPr>
          <p:cNvPr id="35" name="Shape 35"/>
          <p:cNvSpPr/>
          <p:nvPr/>
        </p:nvSpPr>
        <p:spPr>
          <a:xfrm>
            <a:off x="4296728" y="3924300"/>
            <a:ext cx="84773" cy="84772"/>
          </a:xfrm>
          <a:prstGeom prst="ellipse">
            <a:avLst/>
          </a:prstGeom>
          <a:solidFill>
            <a:srgbClr val="808080"/>
          </a:solidFill>
          <a:ln w="12700">
            <a:miter lim="400000"/>
          </a:ln>
        </p:spPr>
        <p:txBody>
          <a:bodyPr lIns="45719" rIns="45719" anchor="ctr"/>
          <a:lstStyle/>
          <a:p>
            <a:pPr algn="ctr">
              <a:defRPr>
                <a:solidFill>
                  <a:srgbClr val="FFFFFF"/>
                </a:solidFill>
              </a:defRPr>
            </a:pPr>
          </a:p>
        </p:txBody>
      </p:sp>
      <p:sp>
        <p:nvSpPr>
          <p:cNvPr id="36" name="Shape 3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43" name="Shape 43"/>
          <p:cNvSpPr/>
          <p:nvPr>
            <p:ph type="title"/>
          </p:nvPr>
        </p:nvSpPr>
        <p:spPr>
          <a:prstGeom prst="rect">
            <a:avLst/>
          </a:prstGeom>
        </p:spPr>
        <p:txBody>
          <a:bodyPr/>
          <a:lstStyle/>
          <a:p>
            <a:pPr/>
            <a:r>
              <a:t>Title Text</a:t>
            </a:r>
          </a:p>
        </p:txBody>
      </p:sp>
      <p:sp>
        <p:nvSpPr>
          <p:cNvPr id="44" name="Shape 44"/>
          <p:cNvSpPr/>
          <p:nvPr>
            <p:ph type="body" sz="half" idx="1"/>
          </p:nvPr>
        </p:nvSpPr>
        <p:spPr>
          <a:xfrm>
            <a:off x="4648200" y="1600200"/>
            <a:ext cx="4038600" cy="452596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5" name="Shape 4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52" name="Shape 52"/>
          <p:cNvSpPr/>
          <p:nvPr>
            <p:ph type="title"/>
          </p:nvPr>
        </p:nvSpPr>
        <p:spPr>
          <a:prstGeom prst="rect">
            <a:avLst/>
          </a:prstGeom>
        </p:spPr>
        <p:txBody>
          <a:bodyPr/>
          <a:lstStyle/>
          <a:p>
            <a:pPr/>
            <a:r>
              <a:t>Title Text</a:t>
            </a:r>
          </a:p>
        </p:txBody>
      </p:sp>
      <p:sp>
        <p:nvSpPr>
          <p:cNvPr id="53" name="Shape 53"/>
          <p:cNvSpPr/>
          <p:nvPr>
            <p:ph type="body" sz="quarter" idx="1"/>
          </p:nvPr>
        </p:nvSpPr>
        <p:spPr>
          <a:xfrm>
            <a:off x="457200" y="1600200"/>
            <a:ext cx="4040188" cy="609600"/>
          </a:xfrm>
          <a:prstGeom prst="rect">
            <a:avLst/>
          </a:prstGeom>
        </p:spPr>
        <p:txBody>
          <a:bodyPr anchor="b"/>
          <a:lstStyle>
            <a:lvl1pPr marL="0" indent="0" algn="ctr">
              <a:buSzTx/>
              <a:buFontTx/>
              <a:buNone/>
            </a:lvl1pPr>
            <a:lvl2pPr marL="0" indent="457200" algn="ctr">
              <a:buSzTx/>
              <a:buFontTx/>
              <a:buNone/>
            </a:lvl2pPr>
            <a:lvl3pPr marL="0" indent="914400" algn="ctr">
              <a:buSzTx/>
              <a:buFontTx/>
              <a:buNone/>
            </a:lvl3pPr>
            <a:lvl4pPr marL="0" indent="1371600" algn="ctr">
              <a:buSzTx/>
              <a:buFontTx/>
              <a:buNone/>
            </a:lvl4pPr>
            <a:lvl5pPr marL="0" indent="1828800" algn="ctr">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54" name="Shape 54"/>
          <p:cNvSpPr/>
          <p:nvPr>
            <p:ph type="body" sz="quarter" idx="13"/>
          </p:nvPr>
        </p:nvSpPr>
        <p:spPr>
          <a:xfrm>
            <a:off x="4648200" y="1600200"/>
            <a:ext cx="4041775" cy="609600"/>
          </a:xfrm>
          <a:prstGeom prst="rect">
            <a:avLst/>
          </a:prstGeom>
        </p:spPr>
        <p:txBody>
          <a:bodyPr anchor="b"/>
          <a:lstStyle/>
          <a:p>
            <a:pPr marL="0" indent="0" algn="ctr">
              <a:buSzTx/>
              <a:buFontTx/>
              <a:buNone/>
            </a:pPr>
          </a:p>
        </p:txBody>
      </p:sp>
      <p:sp>
        <p:nvSpPr>
          <p:cNvPr id="55" name="Shape 5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62" name="Shape 62"/>
          <p:cNvSpPr/>
          <p:nvPr>
            <p:ph type="title"/>
          </p:nvPr>
        </p:nvSpPr>
        <p:spPr>
          <a:prstGeom prst="rect">
            <a:avLst/>
          </a:prstGeom>
        </p:spPr>
        <p:txBody>
          <a:bodyPr/>
          <a:lstStyle/>
          <a:p>
            <a:pPr/>
            <a:r>
              <a:t>Title Text</a:t>
            </a:r>
          </a:p>
        </p:txBody>
      </p:sp>
      <p:sp>
        <p:nvSpPr>
          <p:cNvPr id="63" name="Shape 6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70" name="Shape 7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77" name="Shape 77"/>
          <p:cNvSpPr/>
          <p:nvPr>
            <p:ph type="title"/>
          </p:nvPr>
        </p:nvSpPr>
        <p:spPr>
          <a:xfrm>
            <a:off x="5907087" y="266700"/>
            <a:ext cx="3008314" cy="2095500"/>
          </a:xfrm>
          <a:prstGeom prst="rect">
            <a:avLst/>
          </a:prstGeom>
        </p:spPr>
        <p:txBody>
          <a:bodyPr/>
          <a:lstStyle>
            <a:lvl1pPr>
              <a:lnSpc>
                <a:spcPct val="100000"/>
              </a:lnSpc>
              <a:defRPr sz="2800">
                <a:effectLst>
                  <a:outerShdw sx="100000" sy="100000" kx="0" ky="0" algn="b" rotWithShape="0" blurRad="50800" dist="25400" dir="5400000">
                    <a:srgbClr val="000000">
                      <a:alpha val="25000"/>
                    </a:srgbClr>
                  </a:outerShdw>
                </a:effectLst>
              </a:defRPr>
            </a:lvl1pPr>
          </a:lstStyle>
          <a:p>
            <a:pPr/>
            <a:r>
              <a:t>Title Text</a:t>
            </a:r>
          </a:p>
        </p:txBody>
      </p:sp>
      <p:sp>
        <p:nvSpPr>
          <p:cNvPr id="78" name="Shape 78"/>
          <p:cNvSpPr/>
          <p:nvPr>
            <p:ph type="body" idx="1"/>
          </p:nvPr>
        </p:nvSpPr>
        <p:spPr>
          <a:xfrm>
            <a:off x="719137" y="273050"/>
            <a:ext cx="4995863" cy="5853113"/>
          </a:xfrm>
          <a:prstGeom prst="rect">
            <a:avLst/>
          </a:prstGeom>
        </p:spPr>
        <p:txBody>
          <a:bodyPr/>
          <a:lstStyle>
            <a:lvl1pPr>
              <a:spcBef>
                <a:spcPts val="700"/>
              </a:spcBef>
              <a:defRPr sz="3200"/>
            </a:lvl1pPr>
            <a:lvl2pPr marL="783771" indent="-326571">
              <a:spcBef>
                <a:spcPts val="700"/>
              </a:spcBef>
              <a:defRPr sz="3200"/>
            </a:lvl2pPr>
            <a:lvl3pPr marL="1219200" indent="-304800">
              <a:spcBef>
                <a:spcPts val="700"/>
              </a:spcBef>
              <a:defRPr sz="3200"/>
            </a:lvl3pPr>
            <a:lvl4pPr marL="1737360" indent="-365760">
              <a:spcBef>
                <a:spcPts val="700"/>
              </a:spcBef>
              <a:defRPr sz="3200"/>
            </a:lvl4pPr>
            <a:lvl5pPr marL="2194560" indent="-365760">
              <a:spcBef>
                <a:spcPts val="7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79" name="Shape 79"/>
          <p:cNvSpPr/>
          <p:nvPr>
            <p:ph type="body" sz="quarter" idx="13"/>
          </p:nvPr>
        </p:nvSpPr>
        <p:spPr>
          <a:xfrm>
            <a:off x="5907087" y="2438400"/>
            <a:ext cx="3008314" cy="3687763"/>
          </a:xfrm>
          <a:prstGeom prst="rect">
            <a:avLst/>
          </a:prstGeom>
        </p:spPr>
        <p:txBody>
          <a:bodyPr/>
          <a:lstStyle/>
          <a:p>
            <a:pPr marL="0" indent="0" algn="ctr">
              <a:lnSpc>
                <a:spcPct val="125000"/>
              </a:lnSpc>
              <a:spcBef>
                <a:spcPts val="300"/>
              </a:spcBef>
              <a:buSzTx/>
              <a:buFontTx/>
              <a:buNone/>
              <a:defRPr sz="1600"/>
            </a:pPr>
          </a:p>
        </p:txBody>
      </p:sp>
      <p:sp>
        <p:nvSpPr>
          <p:cNvPr id="80" name="Shape 8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87" name="Shape 87"/>
          <p:cNvSpPr/>
          <p:nvPr>
            <p:ph type="title"/>
          </p:nvPr>
        </p:nvSpPr>
        <p:spPr>
          <a:xfrm>
            <a:off x="1679575" y="228600"/>
            <a:ext cx="5711825" cy="895350"/>
          </a:xfrm>
          <a:prstGeom prst="rect">
            <a:avLst/>
          </a:prstGeom>
        </p:spPr>
        <p:txBody>
          <a:bodyPr/>
          <a:lstStyle>
            <a:lvl1pPr>
              <a:lnSpc>
                <a:spcPct val="100000"/>
              </a:lnSpc>
              <a:defRPr sz="2800"/>
            </a:lvl1pPr>
          </a:lstStyle>
          <a:p>
            <a:pPr/>
            <a:r>
              <a:t>Title Text</a:t>
            </a:r>
          </a:p>
        </p:txBody>
      </p:sp>
      <p:sp>
        <p:nvSpPr>
          <p:cNvPr id="88" name="Shape 88"/>
          <p:cNvSpPr/>
          <p:nvPr>
            <p:ph type="pic" idx="13"/>
          </p:nvPr>
        </p:nvSpPr>
        <p:spPr>
          <a:xfrm>
            <a:off x="1508125" y="1143000"/>
            <a:ext cx="6054725" cy="4541045"/>
          </a:xfrm>
          <a:prstGeom prst="rect">
            <a:avLst/>
          </a:prstGeom>
          <a:ln w="76200">
            <a:solidFill>
              <a:srgbClr val="FFFFFF"/>
            </a:solidFill>
            <a:round/>
          </a:ln>
          <a:effectLst>
            <a:outerShdw sx="100000" sy="100000" kx="0" ky="0" algn="b" rotWithShape="0" blurRad="88900" dist="50800" dir="5400000">
              <a:srgbClr val="000000">
                <a:alpha val="25000"/>
              </a:srgbClr>
            </a:outerShdw>
          </a:effectLst>
        </p:spPr>
        <p:txBody>
          <a:bodyPr lIns="91439" rIns="91439">
            <a:noAutofit/>
          </a:bodyPr>
          <a:lstStyle/>
          <a:p>
            <a:pPr/>
          </a:p>
        </p:txBody>
      </p:sp>
      <p:sp>
        <p:nvSpPr>
          <p:cNvPr id="89" name="Shape 89"/>
          <p:cNvSpPr/>
          <p:nvPr>
            <p:ph type="body" sz="quarter" idx="1"/>
          </p:nvPr>
        </p:nvSpPr>
        <p:spPr>
          <a:xfrm>
            <a:off x="1679575" y="5810250"/>
            <a:ext cx="5711825" cy="533400"/>
          </a:xfrm>
          <a:prstGeom prst="rect">
            <a:avLst/>
          </a:prstGeom>
        </p:spPr>
        <p:txBody>
          <a:bodyPr/>
          <a:lstStyle>
            <a:lvl1pPr marL="0" indent="0" algn="ctr">
              <a:spcBef>
                <a:spcPts val="300"/>
              </a:spcBef>
              <a:buSzTx/>
              <a:buFontTx/>
              <a:buNone/>
              <a:defRPr sz="1600"/>
            </a:lvl1pPr>
            <a:lvl2pPr marL="0" indent="457200" algn="ctr">
              <a:spcBef>
                <a:spcPts val="300"/>
              </a:spcBef>
              <a:buSzTx/>
              <a:buFontTx/>
              <a:buNone/>
              <a:defRPr sz="1600"/>
            </a:lvl2pPr>
            <a:lvl3pPr marL="0" indent="914400" algn="ctr">
              <a:spcBef>
                <a:spcPts val="300"/>
              </a:spcBef>
              <a:buSzTx/>
              <a:buFontTx/>
              <a:buNone/>
              <a:defRPr sz="1600"/>
            </a:lvl3pPr>
            <a:lvl4pPr marL="0" indent="1371600" algn="ctr">
              <a:spcBef>
                <a:spcPts val="300"/>
              </a:spcBef>
              <a:buSzTx/>
              <a:buFontTx/>
              <a:buNone/>
              <a:defRPr sz="1600"/>
            </a:lvl4pPr>
            <a:lvl5pPr marL="0" indent="1828800" algn="ctr">
              <a:spcBef>
                <a:spcPts val="300"/>
              </a:spcBef>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90" name="Shape 9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rgbClr val="FFFFFF"/>
            </a:gs>
            <a:gs pos="76000">
              <a:srgbClr val="F3F3F3"/>
            </a:gs>
            <a:gs pos="92000">
              <a:srgbClr val="D9D9D9"/>
            </a:gs>
          </a:gsLst>
          <a:path path="circle">
            <a:fillToRect l="50000" t="50000" r="50000" b="50000"/>
          </a:path>
        </a:gradFill>
      </p:bgPr>
    </p:bg>
    <p:spTree>
      <p:nvGrpSpPr>
        <p:cNvPr id="1" name=""/>
        <p:cNvGrpSpPr/>
        <p:nvPr/>
      </p:nvGrpSpPr>
      <p:grpSpPr>
        <a:xfrm>
          <a:off x="0" y="0"/>
          <a:ext cx="0" cy="0"/>
          <a:chOff x="0" y="0"/>
          <a:chExt cx="0" cy="0"/>
        </a:xfrm>
      </p:grpSpPr>
      <p:sp>
        <p:nvSpPr>
          <p:cNvPr id="2" name="Shape 2"/>
          <p:cNvSpPr/>
          <p:nvPr/>
        </p:nvSpPr>
        <p:spPr>
          <a:xfrm>
            <a:off x="8457759" y="6499383"/>
            <a:ext cx="84773" cy="84773"/>
          </a:xfrm>
          <a:prstGeom prst="ellipse">
            <a:avLst/>
          </a:prstGeom>
          <a:solidFill>
            <a:srgbClr val="808080"/>
          </a:solidFill>
          <a:ln w="12700">
            <a:miter lim="400000"/>
          </a:ln>
        </p:spPr>
        <p:txBody>
          <a:bodyPr lIns="45719" rIns="45719" anchor="ctr"/>
          <a:lstStyle/>
          <a:p>
            <a:pPr algn="ctr">
              <a:defRPr>
                <a:solidFill>
                  <a:srgbClr val="FFFFFF"/>
                </a:solidFill>
              </a:defRPr>
            </a:pPr>
          </a:p>
        </p:txBody>
      </p:sp>
      <p:sp>
        <p:nvSpPr>
          <p:cNvPr id="3" name="Shape 3"/>
          <p:cNvSpPr/>
          <p:nvPr/>
        </p:nvSpPr>
        <p:spPr>
          <a:xfrm>
            <a:off x="569118" y="6499383"/>
            <a:ext cx="84773" cy="84773"/>
          </a:xfrm>
          <a:prstGeom prst="ellipse">
            <a:avLst/>
          </a:prstGeom>
          <a:solidFill>
            <a:srgbClr val="808080"/>
          </a:solidFill>
          <a:ln w="12700">
            <a:miter lim="400000"/>
          </a:ln>
        </p:spPr>
        <p:txBody>
          <a:bodyPr lIns="45719" rIns="45719" anchor="ctr"/>
          <a:lstStyle/>
          <a:p>
            <a:pPr algn="ctr">
              <a:defRPr>
                <a:solidFill>
                  <a:srgbClr val="FFFFFF"/>
                </a:solidFill>
              </a:defRPr>
            </a:pPr>
          </a:p>
        </p:txBody>
      </p:sp>
      <p:sp>
        <p:nvSpPr>
          <p:cNvPr id="4" name="Shape 4"/>
          <p:cNvSpPr/>
          <p:nvPr>
            <p:ph type="title"/>
          </p:nvPr>
        </p:nvSpPr>
        <p:spPr>
          <a:xfrm>
            <a:off x="457200" y="0"/>
            <a:ext cx="8229600" cy="1600200"/>
          </a:xfrm>
          <a:prstGeom prst="rect">
            <a:avLst/>
          </a:prstGeom>
          <a:ln w="12700">
            <a:miter lim="400000"/>
          </a:ln>
          <a:extLst>
            <a:ext uri="{C572A759-6A51-4108-AA02-DFA0A04FC94B}">
              <ma14:wrappingTextBoxFlag xmlns:ma14="http://schemas.microsoft.com/office/mac/drawingml/2011/main" val="1"/>
            </a:ext>
          </a:extLst>
        </p:spPr>
        <p:txBody>
          <a:bodyPr lIns="45719" rIns="45719" anchor="b">
            <a:normAutofit fontScale="100000" lnSpcReduction="0"/>
          </a:bodyPr>
          <a:lstStyle/>
          <a:p>
            <a:pPr/>
            <a:r>
              <a:t>Title Text</a:t>
            </a:r>
          </a:p>
        </p:txBody>
      </p:sp>
      <p:sp>
        <p:nvSpPr>
          <p:cNvPr id="5" name="Shape 5"/>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 name="Shape 6"/>
          <p:cNvSpPr/>
          <p:nvPr>
            <p:ph type="sldNum" sz="quarter" idx="2"/>
          </p:nvPr>
        </p:nvSpPr>
        <p:spPr>
          <a:xfrm>
            <a:off x="8543277" y="6416230"/>
            <a:ext cx="236485" cy="245365"/>
          </a:xfrm>
          <a:prstGeom prst="rect">
            <a:avLst/>
          </a:prstGeom>
          <a:ln w="12700">
            <a:miter lim="400000"/>
          </a:ln>
        </p:spPr>
        <p:txBody>
          <a:bodyPr wrap="none" lIns="27432" tIns="27432" rIns="27432" bIns="27432" anchor="ctr">
            <a:spAutoFit/>
          </a:bodyPr>
          <a:lstStyle>
            <a:lvl1pPr>
              <a:defRPr sz="1200">
                <a:solidFill>
                  <a:srgbClr val="595959"/>
                </a:solidFill>
                <a:latin typeface="Century Gothic"/>
                <a:ea typeface="Century Gothic"/>
                <a:cs typeface="Century Gothic"/>
                <a:sym typeface="Century Gothic"/>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ctr" defTabSz="914400" rtl="0" latinLnBrk="0">
        <a:lnSpc>
          <a:spcPts val="5800"/>
        </a:lnSpc>
        <a:spcBef>
          <a:spcPts val="0"/>
        </a:spcBef>
        <a:spcAft>
          <a:spcPts val="0"/>
        </a:spcAft>
        <a:buClrTx/>
        <a:buSzTx/>
        <a:buFontTx/>
        <a:buNone/>
        <a:tabLst/>
        <a:defRPr b="0" baseline="0" cap="none" i="0" spc="0" strike="noStrike" sz="5400" u="none">
          <a:ln>
            <a:noFill/>
          </a:ln>
          <a:solidFill>
            <a:srgbClr val="2F5897"/>
          </a:solidFill>
          <a:effectLst>
            <a:outerShdw sx="100000" sy="100000" kx="0" ky="0" algn="b" rotWithShape="0" blurRad="63500" dist="38100" dir="5400000">
              <a:srgbClr val="000000">
                <a:alpha val="25000"/>
              </a:srgbClr>
            </a:outerShdw>
          </a:effectLst>
          <a:uFillTx/>
          <a:latin typeface="Palatino Linotype"/>
          <a:ea typeface="Palatino Linotype"/>
          <a:cs typeface="Palatino Linotype"/>
          <a:sym typeface="Palatino Linotype"/>
        </a:defRPr>
      </a:lvl1pPr>
      <a:lvl2pPr marL="0" marR="0" indent="0" algn="ctr" defTabSz="914400" rtl="0" latinLnBrk="0">
        <a:lnSpc>
          <a:spcPts val="5800"/>
        </a:lnSpc>
        <a:spcBef>
          <a:spcPts val="0"/>
        </a:spcBef>
        <a:spcAft>
          <a:spcPts val="0"/>
        </a:spcAft>
        <a:buClrTx/>
        <a:buSzTx/>
        <a:buFontTx/>
        <a:buNone/>
        <a:tabLst/>
        <a:defRPr b="0" baseline="0" cap="none" i="0" spc="0" strike="noStrike" sz="5400" u="none">
          <a:ln>
            <a:noFill/>
          </a:ln>
          <a:solidFill>
            <a:srgbClr val="2F5897"/>
          </a:solidFill>
          <a:effectLst>
            <a:outerShdw sx="100000" sy="100000" kx="0" ky="0" algn="b" rotWithShape="0" blurRad="63500" dist="38100" dir="5400000">
              <a:srgbClr val="000000">
                <a:alpha val="25000"/>
              </a:srgbClr>
            </a:outerShdw>
          </a:effectLst>
          <a:uFillTx/>
          <a:latin typeface="Palatino Linotype"/>
          <a:ea typeface="Palatino Linotype"/>
          <a:cs typeface="Palatino Linotype"/>
          <a:sym typeface="Palatino Linotype"/>
        </a:defRPr>
      </a:lvl2pPr>
      <a:lvl3pPr marL="0" marR="0" indent="0" algn="ctr" defTabSz="914400" rtl="0" latinLnBrk="0">
        <a:lnSpc>
          <a:spcPts val="5800"/>
        </a:lnSpc>
        <a:spcBef>
          <a:spcPts val="0"/>
        </a:spcBef>
        <a:spcAft>
          <a:spcPts val="0"/>
        </a:spcAft>
        <a:buClrTx/>
        <a:buSzTx/>
        <a:buFontTx/>
        <a:buNone/>
        <a:tabLst/>
        <a:defRPr b="0" baseline="0" cap="none" i="0" spc="0" strike="noStrike" sz="5400" u="none">
          <a:ln>
            <a:noFill/>
          </a:ln>
          <a:solidFill>
            <a:srgbClr val="2F5897"/>
          </a:solidFill>
          <a:effectLst>
            <a:outerShdw sx="100000" sy="100000" kx="0" ky="0" algn="b" rotWithShape="0" blurRad="63500" dist="38100" dir="5400000">
              <a:srgbClr val="000000">
                <a:alpha val="25000"/>
              </a:srgbClr>
            </a:outerShdw>
          </a:effectLst>
          <a:uFillTx/>
          <a:latin typeface="Palatino Linotype"/>
          <a:ea typeface="Palatino Linotype"/>
          <a:cs typeface="Palatino Linotype"/>
          <a:sym typeface="Palatino Linotype"/>
        </a:defRPr>
      </a:lvl3pPr>
      <a:lvl4pPr marL="0" marR="0" indent="0" algn="ctr" defTabSz="914400" rtl="0" latinLnBrk="0">
        <a:lnSpc>
          <a:spcPts val="5800"/>
        </a:lnSpc>
        <a:spcBef>
          <a:spcPts val="0"/>
        </a:spcBef>
        <a:spcAft>
          <a:spcPts val="0"/>
        </a:spcAft>
        <a:buClrTx/>
        <a:buSzTx/>
        <a:buFontTx/>
        <a:buNone/>
        <a:tabLst/>
        <a:defRPr b="0" baseline="0" cap="none" i="0" spc="0" strike="noStrike" sz="5400" u="none">
          <a:ln>
            <a:noFill/>
          </a:ln>
          <a:solidFill>
            <a:srgbClr val="2F5897"/>
          </a:solidFill>
          <a:effectLst>
            <a:outerShdw sx="100000" sy="100000" kx="0" ky="0" algn="b" rotWithShape="0" blurRad="63500" dist="38100" dir="5400000">
              <a:srgbClr val="000000">
                <a:alpha val="25000"/>
              </a:srgbClr>
            </a:outerShdw>
          </a:effectLst>
          <a:uFillTx/>
          <a:latin typeface="Palatino Linotype"/>
          <a:ea typeface="Palatino Linotype"/>
          <a:cs typeface="Palatino Linotype"/>
          <a:sym typeface="Palatino Linotype"/>
        </a:defRPr>
      </a:lvl4pPr>
      <a:lvl5pPr marL="0" marR="0" indent="0" algn="ctr" defTabSz="914400" rtl="0" latinLnBrk="0">
        <a:lnSpc>
          <a:spcPts val="5800"/>
        </a:lnSpc>
        <a:spcBef>
          <a:spcPts val="0"/>
        </a:spcBef>
        <a:spcAft>
          <a:spcPts val="0"/>
        </a:spcAft>
        <a:buClrTx/>
        <a:buSzTx/>
        <a:buFontTx/>
        <a:buNone/>
        <a:tabLst/>
        <a:defRPr b="0" baseline="0" cap="none" i="0" spc="0" strike="noStrike" sz="5400" u="none">
          <a:ln>
            <a:noFill/>
          </a:ln>
          <a:solidFill>
            <a:srgbClr val="2F5897"/>
          </a:solidFill>
          <a:effectLst>
            <a:outerShdw sx="100000" sy="100000" kx="0" ky="0" algn="b" rotWithShape="0" blurRad="63500" dist="38100" dir="5400000">
              <a:srgbClr val="000000">
                <a:alpha val="25000"/>
              </a:srgbClr>
            </a:outerShdw>
          </a:effectLst>
          <a:uFillTx/>
          <a:latin typeface="Palatino Linotype"/>
          <a:ea typeface="Palatino Linotype"/>
          <a:cs typeface="Palatino Linotype"/>
          <a:sym typeface="Palatino Linotype"/>
        </a:defRPr>
      </a:lvl5pPr>
      <a:lvl6pPr marL="0" marR="0" indent="0" algn="ctr" defTabSz="914400" rtl="0" latinLnBrk="0">
        <a:lnSpc>
          <a:spcPts val="5800"/>
        </a:lnSpc>
        <a:spcBef>
          <a:spcPts val="0"/>
        </a:spcBef>
        <a:spcAft>
          <a:spcPts val="0"/>
        </a:spcAft>
        <a:buClrTx/>
        <a:buSzTx/>
        <a:buFontTx/>
        <a:buNone/>
        <a:tabLst/>
        <a:defRPr b="0" baseline="0" cap="none" i="0" spc="0" strike="noStrike" sz="5400" u="none">
          <a:ln>
            <a:noFill/>
          </a:ln>
          <a:solidFill>
            <a:srgbClr val="2F5897"/>
          </a:solidFill>
          <a:effectLst>
            <a:outerShdw sx="100000" sy="100000" kx="0" ky="0" algn="b" rotWithShape="0" blurRad="63500" dist="38100" dir="5400000">
              <a:srgbClr val="000000">
                <a:alpha val="25000"/>
              </a:srgbClr>
            </a:outerShdw>
          </a:effectLst>
          <a:uFillTx/>
          <a:latin typeface="Palatino Linotype"/>
          <a:ea typeface="Palatino Linotype"/>
          <a:cs typeface="Palatino Linotype"/>
          <a:sym typeface="Palatino Linotype"/>
        </a:defRPr>
      </a:lvl6pPr>
      <a:lvl7pPr marL="0" marR="0" indent="0" algn="ctr" defTabSz="914400" rtl="0" latinLnBrk="0">
        <a:lnSpc>
          <a:spcPts val="5800"/>
        </a:lnSpc>
        <a:spcBef>
          <a:spcPts val="0"/>
        </a:spcBef>
        <a:spcAft>
          <a:spcPts val="0"/>
        </a:spcAft>
        <a:buClrTx/>
        <a:buSzTx/>
        <a:buFontTx/>
        <a:buNone/>
        <a:tabLst/>
        <a:defRPr b="0" baseline="0" cap="none" i="0" spc="0" strike="noStrike" sz="5400" u="none">
          <a:ln>
            <a:noFill/>
          </a:ln>
          <a:solidFill>
            <a:srgbClr val="2F5897"/>
          </a:solidFill>
          <a:effectLst>
            <a:outerShdw sx="100000" sy="100000" kx="0" ky="0" algn="b" rotWithShape="0" blurRad="63500" dist="38100" dir="5400000">
              <a:srgbClr val="000000">
                <a:alpha val="25000"/>
              </a:srgbClr>
            </a:outerShdw>
          </a:effectLst>
          <a:uFillTx/>
          <a:latin typeface="Palatino Linotype"/>
          <a:ea typeface="Palatino Linotype"/>
          <a:cs typeface="Palatino Linotype"/>
          <a:sym typeface="Palatino Linotype"/>
        </a:defRPr>
      </a:lvl7pPr>
      <a:lvl8pPr marL="0" marR="0" indent="0" algn="ctr" defTabSz="914400" rtl="0" latinLnBrk="0">
        <a:lnSpc>
          <a:spcPts val="5800"/>
        </a:lnSpc>
        <a:spcBef>
          <a:spcPts val="0"/>
        </a:spcBef>
        <a:spcAft>
          <a:spcPts val="0"/>
        </a:spcAft>
        <a:buClrTx/>
        <a:buSzTx/>
        <a:buFontTx/>
        <a:buNone/>
        <a:tabLst/>
        <a:defRPr b="0" baseline="0" cap="none" i="0" spc="0" strike="noStrike" sz="5400" u="none">
          <a:ln>
            <a:noFill/>
          </a:ln>
          <a:solidFill>
            <a:srgbClr val="2F5897"/>
          </a:solidFill>
          <a:effectLst>
            <a:outerShdw sx="100000" sy="100000" kx="0" ky="0" algn="b" rotWithShape="0" blurRad="63500" dist="38100" dir="5400000">
              <a:srgbClr val="000000">
                <a:alpha val="25000"/>
              </a:srgbClr>
            </a:outerShdw>
          </a:effectLst>
          <a:uFillTx/>
          <a:latin typeface="Palatino Linotype"/>
          <a:ea typeface="Palatino Linotype"/>
          <a:cs typeface="Palatino Linotype"/>
          <a:sym typeface="Palatino Linotype"/>
        </a:defRPr>
      </a:lvl8pPr>
      <a:lvl9pPr marL="0" marR="0" indent="0" algn="ctr" defTabSz="914400" rtl="0" latinLnBrk="0">
        <a:lnSpc>
          <a:spcPts val="5800"/>
        </a:lnSpc>
        <a:spcBef>
          <a:spcPts val="0"/>
        </a:spcBef>
        <a:spcAft>
          <a:spcPts val="0"/>
        </a:spcAft>
        <a:buClrTx/>
        <a:buSzTx/>
        <a:buFontTx/>
        <a:buNone/>
        <a:tabLst/>
        <a:defRPr b="0" baseline="0" cap="none" i="0" spc="0" strike="noStrike" sz="5400" u="none">
          <a:ln>
            <a:noFill/>
          </a:ln>
          <a:solidFill>
            <a:srgbClr val="2F5897"/>
          </a:solidFill>
          <a:effectLst>
            <a:outerShdw sx="100000" sy="100000" kx="0" ky="0" algn="b" rotWithShape="0" blurRad="63500" dist="38100" dir="5400000">
              <a:srgbClr val="000000">
                <a:alpha val="25000"/>
              </a:srgbClr>
            </a:outerShdw>
          </a:effectLst>
          <a:uFillTx/>
          <a:latin typeface="Palatino Linotype"/>
          <a:ea typeface="Palatino Linotype"/>
          <a:cs typeface="Palatino Linotype"/>
          <a:sym typeface="Palatino Linotype"/>
        </a:defRPr>
      </a:lvl9pPr>
    </p:titleStyle>
    <p:bodyStyle>
      <a:lvl1pPr marL="342900" marR="0" indent="-342900" algn="l" defTabSz="914400" rtl="0" latinLnBrk="0">
        <a:lnSpc>
          <a:spcPct val="100000"/>
        </a:lnSpc>
        <a:spcBef>
          <a:spcPts val="500"/>
        </a:spcBef>
        <a:spcAft>
          <a:spcPts val="0"/>
        </a:spcAft>
        <a:buClrTx/>
        <a:buSzPct val="100000"/>
        <a:buFont typeface="Arial"/>
        <a:buChar char="•"/>
        <a:tabLst/>
        <a:defRPr b="0" baseline="0" cap="none" i="0" spc="0" strike="noStrike" sz="2400" u="none">
          <a:ln>
            <a:noFill/>
          </a:ln>
          <a:solidFill>
            <a:srgbClr val="808080"/>
          </a:solidFill>
          <a:uFillTx/>
          <a:latin typeface="Century Gothic"/>
          <a:ea typeface="Century Gothic"/>
          <a:cs typeface="Century Gothic"/>
          <a:sym typeface="Century Gothic"/>
        </a:defRPr>
      </a:lvl1pPr>
      <a:lvl2pPr marL="885825" marR="0" indent="-428625" algn="l" defTabSz="914400" rtl="0" latinLnBrk="0">
        <a:lnSpc>
          <a:spcPct val="100000"/>
        </a:lnSpc>
        <a:spcBef>
          <a:spcPts val="500"/>
        </a:spcBef>
        <a:spcAft>
          <a:spcPts val="0"/>
        </a:spcAft>
        <a:buClrTx/>
        <a:buSzPct val="100000"/>
        <a:buFont typeface="Arial"/>
        <a:buChar char="o"/>
        <a:tabLst/>
        <a:defRPr b="0" baseline="0" cap="none" i="0" spc="0" strike="noStrike" sz="2400" u="none">
          <a:ln>
            <a:noFill/>
          </a:ln>
          <a:solidFill>
            <a:srgbClr val="808080"/>
          </a:solidFill>
          <a:uFillTx/>
          <a:latin typeface="Century Gothic"/>
          <a:ea typeface="Century Gothic"/>
          <a:cs typeface="Century Gothic"/>
          <a:sym typeface="Century Gothic"/>
        </a:defRPr>
      </a:lvl2pPr>
      <a:lvl3pPr marL="1257300" marR="0" indent="-342900" algn="l" defTabSz="914400" rtl="0" latinLnBrk="0">
        <a:lnSpc>
          <a:spcPct val="100000"/>
        </a:lnSpc>
        <a:spcBef>
          <a:spcPts val="500"/>
        </a:spcBef>
        <a:spcAft>
          <a:spcPts val="0"/>
        </a:spcAft>
        <a:buClrTx/>
        <a:buSzPct val="100000"/>
        <a:buFont typeface="Arial"/>
        <a:buChar char="•"/>
        <a:tabLst/>
        <a:defRPr b="0" baseline="0" cap="none" i="0" spc="0" strike="noStrike" sz="2400" u="none">
          <a:ln>
            <a:noFill/>
          </a:ln>
          <a:solidFill>
            <a:srgbClr val="808080"/>
          </a:solidFill>
          <a:uFillTx/>
          <a:latin typeface="Century Gothic"/>
          <a:ea typeface="Century Gothic"/>
          <a:cs typeface="Century Gothic"/>
          <a:sym typeface="Century Gothic"/>
        </a:defRPr>
      </a:lvl3pPr>
      <a:lvl4pPr marL="1714500" marR="0" indent="-342900" algn="l" defTabSz="914400" rtl="0" latinLnBrk="0">
        <a:lnSpc>
          <a:spcPct val="100000"/>
        </a:lnSpc>
        <a:spcBef>
          <a:spcPts val="500"/>
        </a:spcBef>
        <a:spcAft>
          <a:spcPts val="0"/>
        </a:spcAft>
        <a:buClrTx/>
        <a:buSzPct val="100000"/>
        <a:buFont typeface="Arial"/>
        <a:buChar char="o"/>
        <a:tabLst/>
        <a:defRPr b="0" baseline="0" cap="none" i="0" spc="0" strike="noStrike" sz="2400" u="none">
          <a:ln>
            <a:noFill/>
          </a:ln>
          <a:solidFill>
            <a:srgbClr val="808080"/>
          </a:solidFill>
          <a:uFillTx/>
          <a:latin typeface="Century Gothic"/>
          <a:ea typeface="Century Gothic"/>
          <a:cs typeface="Century Gothic"/>
          <a:sym typeface="Century Gothic"/>
        </a:defRPr>
      </a:lvl4pPr>
      <a:lvl5pPr marL="2171700" marR="0" indent="-342900" algn="l" defTabSz="914400" rtl="0" latinLnBrk="0">
        <a:lnSpc>
          <a:spcPct val="100000"/>
        </a:lnSpc>
        <a:spcBef>
          <a:spcPts val="500"/>
        </a:spcBef>
        <a:spcAft>
          <a:spcPts val="0"/>
        </a:spcAft>
        <a:buClrTx/>
        <a:buSzPct val="100000"/>
        <a:buFont typeface="Arial"/>
        <a:buChar char="•"/>
        <a:tabLst/>
        <a:defRPr b="0" baseline="0" cap="none" i="0" spc="0" strike="noStrike" sz="2400" u="none">
          <a:ln>
            <a:noFill/>
          </a:ln>
          <a:solidFill>
            <a:srgbClr val="808080"/>
          </a:solidFill>
          <a:uFillTx/>
          <a:latin typeface="Century Gothic"/>
          <a:ea typeface="Century Gothic"/>
          <a:cs typeface="Century Gothic"/>
          <a:sym typeface="Century Gothic"/>
        </a:defRPr>
      </a:lvl5pPr>
      <a:lvl6pPr marL="2628900" marR="0" indent="-342900" algn="l" defTabSz="914400" rtl="0" latinLnBrk="0">
        <a:lnSpc>
          <a:spcPct val="100000"/>
        </a:lnSpc>
        <a:spcBef>
          <a:spcPts val="500"/>
        </a:spcBef>
        <a:spcAft>
          <a:spcPts val="0"/>
        </a:spcAft>
        <a:buClrTx/>
        <a:buSzPct val="100000"/>
        <a:buFont typeface="Arial"/>
        <a:buChar char="o"/>
        <a:tabLst/>
        <a:defRPr b="0" baseline="0" cap="none" i="0" spc="0" strike="noStrike" sz="2400" u="none">
          <a:ln>
            <a:noFill/>
          </a:ln>
          <a:solidFill>
            <a:srgbClr val="808080"/>
          </a:solidFill>
          <a:uFillTx/>
          <a:latin typeface="Century Gothic"/>
          <a:ea typeface="Century Gothic"/>
          <a:cs typeface="Century Gothic"/>
          <a:sym typeface="Century Gothic"/>
        </a:defRPr>
      </a:lvl6pPr>
      <a:lvl7pPr marL="3086100" marR="0" indent="-342900" algn="l" defTabSz="914400" rtl="0" latinLnBrk="0">
        <a:lnSpc>
          <a:spcPct val="100000"/>
        </a:lnSpc>
        <a:spcBef>
          <a:spcPts val="500"/>
        </a:spcBef>
        <a:spcAft>
          <a:spcPts val="0"/>
        </a:spcAft>
        <a:buClrTx/>
        <a:buSzPct val="100000"/>
        <a:buFont typeface="Arial"/>
        <a:buChar char="•"/>
        <a:tabLst/>
        <a:defRPr b="0" baseline="0" cap="none" i="0" spc="0" strike="noStrike" sz="2400" u="none">
          <a:ln>
            <a:noFill/>
          </a:ln>
          <a:solidFill>
            <a:srgbClr val="808080"/>
          </a:solidFill>
          <a:uFillTx/>
          <a:latin typeface="Century Gothic"/>
          <a:ea typeface="Century Gothic"/>
          <a:cs typeface="Century Gothic"/>
          <a:sym typeface="Century Gothic"/>
        </a:defRPr>
      </a:lvl7pPr>
      <a:lvl8pPr marL="3543300" marR="0" indent="-342900" algn="l" defTabSz="914400" rtl="0" latinLnBrk="0">
        <a:lnSpc>
          <a:spcPct val="100000"/>
        </a:lnSpc>
        <a:spcBef>
          <a:spcPts val="500"/>
        </a:spcBef>
        <a:spcAft>
          <a:spcPts val="0"/>
        </a:spcAft>
        <a:buClrTx/>
        <a:buSzPct val="100000"/>
        <a:buFont typeface="Arial"/>
        <a:buChar char="o"/>
        <a:tabLst/>
        <a:defRPr b="0" baseline="0" cap="none" i="0" spc="0" strike="noStrike" sz="2400" u="none">
          <a:ln>
            <a:noFill/>
          </a:ln>
          <a:solidFill>
            <a:srgbClr val="808080"/>
          </a:solidFill>
          <a:uFillTx/>
          <a:latin typeface="Century Gothic"/>
          <a:ea typeface="Century Gothic"/>
          <a:cs typeface="Century Gothic"/>
          <a:sym typeface="Century Gothic"/>
        </a:defRPr>
      </a:lvl8pPr>
      <a:lvl9pPr marL="4000500" marR="0" indent="-342900" algn="l" defTabSz="914400" rtl="0" latinLnBrk="0">
        <a:lnSpc>
          <a:spcPct val="100000"/>
        </a:lnSpc>
        <a:spcBef>
          <a:spcPts val="500"/>
        </a:spcBef>
        <a:spcAft>
          <a:spcPts val="0"/>
        </a:spcAft>
        <a:buClrTx/>
        <a:buSzPct val="100000"/>
        <a:buFont typeface="Arial"/>
        <a:buChar char="•"/>
        <a:tabLst/>
        <a:defRPr b="0" baseline="0" cap="none" i="0" spc="0" strike="noStrike" sz="2400" u="none">
          <a:ln>
            <a:noFill/>
          </a:ln>
          <a:solidFill>
            <a:srgbClr val="808080"/>
          </a:solidFill>
          <a:uFillTx/>
          <a:latin typeface="Century Gothic"/>
          <a:ea typeface="Century Gothic"/>
          <a:cs typeface="Century Gothic"/>
          <a:sym typeface="Century Gothic"/>
        </a:defRPr>
      </a:lvl9pPr>
    </p:bodyStyle>
    <p:otherStyle>
      <a:lvl1pPr marL="0" marR="0" indent="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entury Gothic"/>
        </a:defRPr>
      </a:lvl1pPr>
      <a:lvl2pPr marL="0" marR="0" indent="45720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entury Gothic"/>
        </a:defRPr>
      </a:lvl2pPr>
      <a:lvl3pPr marL="0" marR="0" indent="91440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entury Gothic"/>
        </a:defRPr>
      </a:lvl3pPr>
      <a:lvl4pPr marL="0" marR="0" indent="137160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entury Gothic"/>
        </a:defRPr>
      </a:lvl4pPr>
      <a:lvl5pPr marL="0" marR="0" indent="182880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entury Gothic"/>
        </a:defRPr>
      </a:lvl5pPr>
      <a:lvl6pPr marL="0" marR="0" indent="228600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entury Gothic"/>
        </a:defRPr>
      </a:lvl6pPr>
      <a:lvl7pPr marL="0" marR="0" indent="274320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entury Gothic"/>
        </a:defRPr>
      </a:lvl7pPr>
      <a:lvl8pPr marL="0" marR="0" indent="320040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entury Gothic"/>
        </a:defRPr>
      </a:lvl8pPr>
      <a:lvl9pPr marL="0" marR="0" indent="365760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e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 Id="rId4" Type="http://schemas.openxmlformats.org/officeDocument/2006/relationships/image" Target="../media/image2.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ph type="ctrTitle"/>
          </p:nvPr>
        </p:nvSpPr>
        <p:spPr>
          <a:prstGeom prst="rect">
            <a:avLst/>
          </a:prstGeom>
        </p:spPr>
        <p:txBody>
          <a:bodyPr/>
          <a:lstStyle/>
          <a:p>
            <a:pPr/>
            <a:r>
              <a:t>Student Success Data</a:t>
            </a:r>
          </a:p>
        </p:txBody>
      </p:sp>
      <p:sp>
        <p:nvSpPr>
          <p:cNvPr id="118" name="Shape 118"/>
          <p:cNvSpPr/>
          <p:nvPr>
            <p:ph type="subTitle" sz="quarter" idx="1"/>
          </p:nvPr>
        </p:nvSpPr>
        <p:spPr>
          <a:prstGeom prst="rect">
            <a:avLst/>
          </a:prstGeom>
        </p:spPr>
        <p:txBody>
          <a:bodyPr/>
          <a:lstStyle/>
          <a:p>
            <a:pPr/>
            <a:r>
              <a:t>Are Our Students Achieving Their Dream?</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4" name="image5.jpg"/>
          <p:cNvPicPr>
            <a:picLocks noChangeAspect="1"/>
          </p:cNvPicPr>
          <p:nvPr/>
        </p:nvPicPr>
        <p:blipFill>
          <a:blip r:embed="rId3">
            <a:extLst/>
          </a:blip>
          <a:stretch>
            <a:fillRect/>
          </a:stretch>
        </p:blipFill>
        <p:spPr>
          <a:xfrm>
            <a:off x="1320325" y="1295400"/>
            <a:ext cx="6525788" cy="4021495"/>
          </a:xfrm>
          <a:prstGeom prst="rect">
            <a:avLst/>
          </a:prstGeom>
          <a:ln w="12700">
            <a:miter lim="400000"/>
          </a:ln>
        </p:spPr>
      </p:pic>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ph type="title"/>
          </p:nvPr>
        </p:nvSpPr>
        <p:spPr>
          <a:prstGeom prst="rect">
            <a:avLst/>
          </a:prstGeom>
        </p:spPr>
        <p:txBody>
          <a:bodyPr/>
          <a:lstStyle/>
          <a:p>
            <a:pPr/>
            <a:r>
              <a:t>Student Success</a:t>
            </a:r>
          </a:p>
        </p:txBody>
      </p:sp>
      <p:sp>
        <p:nvSpPr>
          <p:cNvPr id="169" name="Shape 169"/>
          <p:cNvSpPr/>
          <p:nvPr>
            <p:ph type="body" idx="1"/>
          </p:nvPr>
        </p:nvSpPr>
        <p:spPr>
          <a:xfrm>
            <a:off x="457200" y="1600200"/>
            <a:ext cx="8229600" cy="4525963"/>
          </a:xfrm>
          <a:prstGeom prst="rect">
            <a:avLst/>
          </a:prstGeom>
        </p:spPr>
        <p:txBody>
          <a:bodyPr/>
          <a:lstStyle/>
          <a:p>
            <a:pPr marL="0" indent="0" algn="ctr">
              <a:buSzTx/>
              <a:buNone/>
              <a:defRPr b="1"/>
            </a:pPr>
          </a:p>
          <a:p>
            <a:pPr marL="0" indent="0" algn="ctr">
              <a:buSzTx/>
              <a:buNone/>
              <a:defRPr b="1"/>
            </a:pPr>
          </a:p>
          <a:p>
            <a:pPr marL="0" indent="0">
              <a:buSzTx/>
              <a:buNone/>
              <a:defRPr b="1"/>
            </a:pPr>
            <a:r>
              <a:t>Jackson State Community College describes student success as the discovery of, progression towards, and achievement of the unique, holistic goals and milestones sought by each individual. The institution strives to create environments and processes that encourage, empower, and support students in their transformational quest. </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ph type="title"/>
          </p:nvPr>
        </p:nvSpPr>
        <p:spPr>
          <a:prstGeom prst="rect">
            <a:avLst/>
          </a:prstGeom>
        </p:spPr>
        <p:txBody>
          <a:bodyPr/>
          <a:lstStyle/>
          <a:p>
            <a:pPr/>
            <a:r>
              <a:t>Top 3 priorities identified.  </a:t>
            </a:r>
          </a:p>
        </p:txBody>
      </p:sp>
      <p:sp>
        <p:nvSpPr>
          <p:cNvPr id="172" name="Shape 172"/>
          <p:cNvSpPr/>
          <p:nvPr>
            <p:ph type="body" idx="1"/>
          </p:nvPr>
        </p:nvSpPr>
        <p:spPr>
          <a:xfrm>
            <a:off x="457200" y="1600200"/>
            <a:ext cx="8229600" cy="4525963"/>
          </a:xfrm>
          <a:prstGeom prst="rect">
            <a:avLst/>
          </a:prstGeom>
        </p:spPr>
        <p:txBody>
          <a:bodyPr/>
          <a:lstStyle/>
          <a:p>
            <a:pPr marL="0" indent="0" defTabSz="886968">
              <a:lnSpc>
                <a:spcPct val="80000"/>
              </a:lnSpc>
              <a:spcBef>
                <a:spcPts val="300"/>
              </a:spcBef>
              <a:buSzTx/>
              <a:buNone/>
              <a:defRPr b="1" sz="1261"/>
            </a:pPr>
            <a:r>
              <a:t> </a:t>
            </a:r>
          </a:p>
          <a:p>
            <a:pPr marL="332613" indent="-332613" defTabSz="886968">
              <a:lnSpc>
                <a:spcPct val="80000"/>
              </a:lnSpc>
              <a:spcBef>
                <a:spcPts val="300"/>
              </a:spcBef>
              <a:defRPr b="1" sz="1261"/>
            </a:pPr>
            <a:r>
              <a:t>Holistic Student Success Approach</a:t>
            </a:r>
            <a:r>
              <a:rPr b="0"/>
              <a:t> – The institution will emphasize a holistic approach to student success in all aspects of campus operations.  This emphasis will include – but not limited to – onboarding processes, non-academic services, and classroom interactions.  As part of the focus, an increased awareness of our students’ communities and situations will be sought.  The goal is to facilitate success by identifying and addressing obstacles that our students encounter in the classroom, throughout the institution, and within their community.</a:t>
            </a:r>
          </a:p>
          <a:p>
            <a:pPr marL="0" indent="0" defTabSz="886968">
              <a:lnSpc>
                <a:spcPct val="80000"/>
              </a:lnSpc>
              <a:spcBef>
                <a:spcPts val="300"/>
              </a:spcBef>
              <a:buSzTx/>
              <a:buNone/>
              <a:defRPr b="1" sz="1261"/>
            </a:pPr>
            <a:r>
              <a:t> </a:t>
            </a:r>
          </a:p>
          <a:p>
            <a:pPr marL="332613" indent="-332613" defTabSz="886968">
              <a:lnSpc>
                <a:spcPct val="80000"/>
              </a:lnSpc>
              <a:spcBef>
                <a:spcPts val="300"/>
              </a:spcBef>
              <a:defRPr b="1" sz="1261"/>
            </a:pPr>
            <a:r>
              <a:t>Retention/Progression and Completion</a:t>
            </a:r>
            <a:r>
              <a:rPr b="0"/>
              <a:t> – We recognize that retention, progression, and completion are key student success areas that need attention from all aspects of our institution.  A strong focus is needed on: </a:t>
            </a:r>
          </a:p>
          <a:p>
            <a:pPr marL="0" indent="0" defTabSz="886968">
              <a:lnSpc>
                <a:spcPct val="80000"/>
              </a:lnSpc>
              <a:spcBef>
                <a:spcPts val="300"/>
              </a:spcBef>
              <a:buSzTx/>
              <a:buNone/>
              <a:defRPr sz="1261"/>
            </a:pPr>
            <a:r>
              <a:t>	(1) defining our most at-risk student groups and other student groups we wish to track</a:t>
            </a:r>
          </a:p>
          <a:p>
            <a:pPr marL="0" indent="0" defTabSz="886968">
              <a:lnSpc>
                <a:spcPct val="80000"/>
              </a:lnSpc>
              <a:spcBef>
                <a:spcPts val="300"/>
              </a:spcBef>
              <a:buSzTx/>
              <a:buNone/>
              <a:defRPr sz="1261"/>
            </a:pPr>
            <a:r>
              <a:t>	(2) making sure data collected is accurate</a:t>
            </a:r>
          </a:p>
          <a:p>
            <a:pPr marL="0" indent="0" defTabSz="886968">
              <a:lnSpc>
                <a:spcPct val="80000"/>
              </a:lnSpc>
              <a:spcBef>
                <a:spcPts val="300"/>
              </a:spcBef>
              <a:buSzTx/>
              <a:buNone/>
              <a:defRPr sz="1261"/>
            </a:pPr>
            <a:r>
              <a:t>	(3) using information gained to determine the effectiveness of current processes</a:t>
            </a:r>
          </a:p>
          <a:p>
            <a:pPr marL="0" indent="0" defTabSz="886968">
              <a:lnSpc>
                <a:spcPct val="80000"/>
              </a:lnSpc>
              <a:spcBef>
                <a:spcPts val="300"/>
              </a:spcBef>
              <a:buSzTx/>
              <a:buNone/>
              <a:defRPr sz="1261"/>
            </a:pPr>
            <a:r>
              <a:t>	(4) supporting ideas for improvement.  </a:t>
            </a:r>
          </a:p>
          <a:p>
            <a:pPr marL="0" indent="0" defTabSz="886968">
              <a:lnSpc>
                <a:spcPct val="80000"/>
              </a:lnSpc>
              <a:spcBef>
                <a:spcPts val="300"/>
              </a:spcBef>
              <a:buSzTx/>
              <a:buNone/>
              <a:defRPr sz="1261"/>
            </a:pPr>
            <a:r>
              <a:t>       	The goal is to create an environment that where retention, progression, and completion                               </a:t>
            </a:r>
          </a:p>
          <a:p>
            <a:pPr marL="0" indent="0" defTabSz="886968">
              <a:lnSpc>
                <a:spcPct val="80000"/>
              </a:lnSpc>
              <a:spcBef>
                <a:spcPts val="300"/>
              </a:spcBef>
              <a:buSzTx/>
              <a:buNone/>
              <a:defRPr sz="1261"/>
            </a:pPr>
            <a:r>
              <a:t>                    are expected outcomes for students.</a:t>
            </a:r>
          </a:p>
          <a:p>
            <a:pPr marL="0" indent="0" defTabSz="886968">
              <a:lnSpc>
                <a:spcPct val="80000"/>
              </a:lnSpc>
              <a:spcBef>
                <a:spcPts val="300"/>
              </a:spcBef>
              <a:buSzTx/>
              <a:buNone/>
              <a:defRPr b="1" sz="1261"/>
            </a:pPr>
          </a:p>
          <a:p>
            <a:pPr marL="332613" indent="-332613" defTabSz="886968">
              <a:lnSpc>
                <a:spcPct val="80000"/>
              </a:lnSpc>
              <a:spcBef>
                <a:spcPts val="300"/>
              </a:spcBef>
              <a:defRPr b="1" sz="1261"/>
            </a:pPr>
            <a:r>
              <a:t>Faculty &amp; Staff Development</a:t>
            </a:r>
            <a:r>
              <a:rPr b="0"/>
              <a:t> – To ensure student success strategies will have the best chance for success, all employees must recognize the barriers our students face, understand their role in helping students overcome the barriers, and  have the opportunity to develop the applicable skills and have access to the necessary resources. Communication will be instrumental in assuring data are being collected and shared with appropriate individuals in a timely manner.  The goal is to have all individuals in the institution understand and fulfill their role in making success a reality for all students.</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title"/>
          </p:nvPr>
        </p:nvSpPr>
        <p:spPr>
          <a:xfrm>
            <a:off x="457200" y="0"/>
            <a:ext cx="8229600" cy="1066800"/>
          </a:xfrm>
          <a:prstGeom prst="rect">
            <a:avLst/>
          </a:prstGeom>
        </p:spPr>
        <p:txBody>
          <a:bodyPr/>
          <a:lstStyle>
            <a:lvl1pPr>
              <a:defRPr sz="3200"/>
            </a:lvl1pPr>
          </a:lstStyle>
          <a:p>
            <a:pPr/>
            <a:r>
              <a:t>How well are we reaching our community?</a:t>
            </a:r>
          </a:p>
        </p:txBody>
      </p:sp>
      <p:sp>
        <p:nvSpPr>
          <p:cNvPr id="121" name="Shape 121"/>
          <p:cNvSpPr/>
          <p:nvPr>
            <p:ph type="body" idx="1"/>
          </p:nvPr>
        </p:nvSpPr>
        <p:spPr>
          <a:xfrm>
            <a:off x="457200" y="1295400"/>
            <a:ext cx="8382000" cy="5105400"/>
          </a:xfrm>
          <a:prstGeom prst="rect">
            <a:avLst/>
          </a:prstGeom>
        </p:spPr>
        <p:txBody>
          <a:bodyPr/>
          <a:lstStyle/>
          <a:p>
            <a:pPr marL="0" indent="0" algn="ctr">
              <a:lnSpc>
                <a:spcPct val="80000"/>
              </a:lnSpc>
              <a:buSzTx/>
              <a:buNone/>
              <a:defRPr sz="2200"/>
            </a:pPr>
            <a:r>
              <a:t>Median service area participation</a:t>
            </a:r>
          </a:p>
          <a:p>
            <a:pPr marL="0" indent="0" algn="ctr">
              <a:lnSpc>
                <a:spcPct val="80000"/>
              </a:lnSpc>
              <a:spcBef>
                <a:spcPts val="900"/>
              </a:spcBef>
              <a:buSzTx/>
              <a:buNone/>
              <a:defRPr b="1" sz="3900"/>
            </a:pPr>
            <a:r>
              <a:t>3%</a:t>
            </a:r>
            <a:endParaRPr sz="2200"/>
          </a:p>
          <a:p>
            <a:pPr marL="0" indent="0" algn="ctr">
              <a:lnSpc>
                <a:spcPct val="80000"/>
              </a:lnSpc>
              <a:buSzTx/>
              <a:buNone/>
              <a:defRPr sz="2200"/>
            </a:pPr>
          </a:p>
          <a:p>
            <a:pPr marL="0" indent="0" algn="ctr">
              <a:lnSpc>
                <a:spcPct val="80000"/>
              </a:lnSpc>
              <a:buSzTx/>
              <a:buNone/>
              <a:defRPr sz="2200"/>
            </a:pPr>
            <a:r>
              <a:t>Jackson State’s Service Area Participation Percentage</a:t>
            </a:r>
          </a:p>
          <a:p>
            <a:pPr marL="0" indent="0" algn="ctr">
              <a:lnSpc>
                <a:spcPct val="80000"/>
              </a:lnSpc>
              <a:spcBef>
                <a:spcPts val="900"/>
              </a:spcBef>
              <a:buSzTx/>
              <a:buNone/>
              <a:defRPr b="1" sz="3900"/>
            </a:pPr>
            <a:r>
              <a:t>1.37%</a:t>
            </a:r>
            <a:endParaRPr sz="2200"/>
          </a:p>
          <a:p>
            <a:pPr marL="0" indent="0" algn="ctr">
              <a:lnSpc>
                <a:spcPct val="80000"/>
              </a:lnSpc>
              <a:spcBef>
                <a:spcPts val="900"/>
              </a:spcBef>
              <a:buSzTx/>
              <a:buNone/>
              <a:defRPr b="1" sz="3900"/>
            </a:pPr>
            <a:r>
              <a:t>8</a:t>
            </a:r>
            <a:r>
              <a:rPr baseline="30000"/>
              <a:t>th</a:t>
            </a:r>
            <a:r>
              <a:t> percentile</a:t>
            </a:r>
            <a:endParaRPr sz="2200"/>
          </a:p>
          <a:p>
            <a:pPr marL="0" indent="0" algn="ctr">
              <a:lnSpc>
                <a:spcPct val="80000"/>
              </a:lnSpc>
              <a:buSzTx/>
              <a:buNone/>
              <a:defRPr sz="2200"/>
            </a:pPr>
          </a:p>
          <a:p>
            <a:pPr marL="0" indent="0" algn="ctr">
              <a:lnSpc>
                <a:spcPct val="80000"/>
              </a:lnSpc>
              <a:buSzTx/>
              <a:buNone/>
              <a:defRPr sz="2200"/>
            </a:pPr>
            <a:r>
              <a:t>What if we reached the 50</a:t>
            </a:r>
            <a:r>
              <a:rPr baseline="30000"/>
              <a:t>th</a:t>
            </a:r>
            <a:r>
              <a:t> percentile?</a:t>
            </a:r>
          </a:p>
          <a:p>
            <a:pPr marL="0" indent="0" algn="ctr">
              <a:lnSpc>
                <a:spcPct val="80000"/>
              </a:lnSpc>
              <a:spcBef>
                <a:spcPts val="900"/>
              </a:spcBef>
              <a:buSzTx/>
              <a:buNone/>
              <a:defRPr b="1" sz="3900"/>
            </a:pPr>
            <a:r>
              <a:t>13,000</a:t>
            </a:r>
            <a:endParaRPr sz="2200"/>
          </a:p>
          <a:p>
            <a:pPr>
              <a:lnSpc>
                <a:spcPct val="80000"/>
              </a:lnSpc>
              <a:defRPr sz="2800"/>
            </a:pPr>
          </a:p>
          <a:p>
            <a:pPr marL="0" indent="0" algn="ctr">
              <a:lnSpc>
                <a:spcPct val="80000"/>
              </a:lnSpc>
              <a:spcBef>
                <a:spcPts val="600"/>
              </a:spcBef>
              <a:buSzTx/>
              <a:buNone/>
              <a:defRPr sz="2500"/>
            </a:pPr>
            <a:r>
              <a:t>WHAT do we need to do?</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2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21">
                                            <p:txEl>
                                              <p:pRg st="1" end="1"/>
                                            </p:txEl>
                                          </p:spTgt>
                                        </p:tgtEl>
                                        <p:attrNameLst>
                                          <p:attrName>style.visibility</p:attrName>
                                        </p:attrNameLst>
                                      </p:cBhvr>
                                      <p:to>
                                        <p:strVal val="visible"/>
                                      </p:to>
                                    </p:set>
                                  </p:childTnLst>
                                </p:cTn>
                              </p:par>
                            </p:childTnLst>
                          </p:cTn>
                        </p:par>
                        <p:par>
                          <p:cTn id="13" fill="hold">
                            <p:stCondLst>
                              <p:cond delay="0"/>
                            </p:stCondLst>
                            <p:childTnLst>
                              <p:par>
                                <p:cTn id="14" presetClass="entr" nodeType="afterEffect" presetSubtype="0" presetID="1" grpId="1" fill="hold">
                                  <p:stCondLst>
                                    <p:cond delay="0"/>
                                  </p:stCondLst>
                                  <p:iterate type="el" backwards="0">
                                    <p:tmAbs val="0"/>
                                  </p:iterate>
                                  <p:childTnLst>
                                    <p:set>
                                      <p:cBhvr>
                                        <p:cTn id="15" fill="hold"/>
                                        <p:tgtEl>
                                          <p:spTgt spid="121">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0" presetID="1" grpId="1" fill="hold">
                                  <p:stCondLst>
                                    <p:cond delay="0"/>
                                  </p:stCondLst>
                                  <p:iterate type="el" backwards="0">
                                    <p:tmAbs val="0"/>
                                  </p:iterate>
                                  <p:childTnLst>
                                    <p:set>
                                      <p:cBhvr>
                                        <p:cTn id="19" fill="hold"/>
                                        <p:tgtEl>
                                          <p:spTgt spid="121">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0" presetID="1" grpId="1" fill="hold">
                                  <p:stCondLst>
                                    <p:cond delay="0"/>
                                  </p:stCondLst>
                                  <p:iterate type="el" backwards="0">
                                    <p:tmAbs val="0"/>
                                  </p:iterate>
                                  <p:childTnLst>
                                    <p:set>
                                      <p:cBhvr>
                                        <p:cTn id="23" fill="hold"/>
                                        <p:tgtEl>
                                          <p:spTgt spid="121">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Class="entr" nodeType="clickEffect" presetSubtype="0" presetID="1" grpId="1" fill="hold">
                                  <p:stCondLst>
                                    <p:cond delay="0"/>
                                  </p:stCondLst>
                                  <p:iterate type="el" backwards="0">
                                    <p:tmAbs val="0"/>
                                  </p:iterate>
                                  <p:childTnLst>
                                    <p:set>
                                      <p:cBhvr>
                                        <p:cTn id="27" fill="hold"/>
                                        <p:tgtEl>
                                          <p:spTgt spid="121">
                                            <p:txEl>
                                              <p:pRg st="5" end="5"/>
                                            </p:txEl>
                                          </p:spTgt>
                                        </p:tgtEl>
                                        <p:attrNameLst>
                                          <p:attrName>style.visibility</p:attrName>
                                        </p:attrNameLst>
                                      </p:cBhvr>
                                      <p:to>
                                        <p:strVal val="visible"/>
                                      </p:to>
                                    </p:set>
                                  </p:childTnLst>
                                </p:cTn>
                              </p:par>
                            </p:childTnLst>
                          </p:cTn>
                        </p:par>
                        <p:par>
                          <p:cTn id="28" fill="hold">
                            <p:stCondLst>
                              <p:cond delay="0"/>
                            </p:stCondLst>
                            <p:childTnLst>
                              <p:par>
                                <p:cTn id="29" presetClass="entr" nodeType="afterEffect" presetSubtype="0" presetID="1" grpId="1" fill="hold">
                                  <p:stCondLst>
                                    <p:cond delay="0"/>
                                  </p:stCondLst>
                                  <p:iterate type="el" backwards="0">
                                    <p:tmAbs val="0"/>
                                  </p:iterate>
                                  <p:childTnLst>
                                    <p:set>
                                      <p:cBhvr>
                                        <p:cTn id="30" fill="hold"/>
                                        <p:tgtEl>
                                          <p:spTgt spid="12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1" fill="hold">
                                  <p:stCondLst>
                                    <p:cond delay="0"/>
                                  </p:stCondLst>
                                  <p:iterate type="el" backwards="0">
                                    <p:tmAbs val="0"/>
                                  </p:iterate>
                                  <p:childTnLst>
                                    <p:set>
                                      <p:cBhvr>
                                        <p:cTn id="34" fill="hold"/>
                                        <p:tgtEl>
                                          <p:spTgt spid="12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1" fill="hold">
                                  <p:stCondLst>
                                    <p:cond delay="0"/>
                                  </p:stCondLst>
                                  <p:iterate type="el" backwards="0">
                                    <p:tmAbs val="0"/>
                                  </p:iterate>
                                  <p:childTnLst>
                                    <p:set>
                                      <p:cBhvr>
                                        <p:cTn id="38" fill="hold"/>
                                        <p:tgtEl>
                                          <p:spTgt spid="12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 fill="hold">
                                  <p:stCondLst>
                                    <p:cond delay="0"/>
                                  </p:stCondLst>
                                  <p:iterate type="el" backwards="0">
                                    <p:tmAbs val="0"/>
                                  </p:iterate>
                                  <p:childTnLst>
                                    <p:set>
                                      <p:cBhvr>
                                        <p:cTn id="42" fill="hold"/>
                                        <p:tgtEl>
                                          <p:spTgt spid="12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 fill="hold">
                                  <p:stCondLst>
                                    <p:cond delay="0"/>
                                  </p:stCondLst>
                                  <p:iterate type="el" backwards="0">
                                    <p:tmAbs val="0"/>
                                  </p:iterate>
                                  <p:childTnLst>
                                    <p:set>
                                      <p:cBhvr>
                                        <p:cTn id="46" fill="hold"/>
                                        <p:tgtEl>
                                          <p:spTgt spid="121">
                                            <p:txEl>
                                              <p:pRg st="10" end="1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21"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25" name="image2.jpg" descr="C:\Users\bsmith\AppData\Local\Microsoft\Windows\Temporary Internet Files\Content.IE5\USPE3F6T\stairs-up[1].jpg"/>
          <p:cNvPicPr>
            <a:picLocks noChangeAspect="1"/>
          </p:cNvPicPr>
          <p:nvPr/>
        </p:nvPicPr>
        <p:blipFill>
          <a:blip r:embed="rId3">
            <a:extLst/>
          </a:blip>
          <a:stretch>
            <a:fillRect/>
          </a:stretch>
        </p:blipFill>
        <p:spPr>
          <a:xfrm>
            <a:off x="381000" y="-53056"/>
            <a:ext cx="8458200" cy="6815832"/>
          </a:xfrm>
          <a:prstGeom prst="rect">
            <a:avLst/>
          </a:prstGeom>
          <a:ln w="12700">
            <a:miter lim="400000"/>
          </a:ln>
        </p:spPr>
      </p:pic>
      <p:sp>
        <p:nvSpPr>
          <p:cNvPr id="126" name="Shape 126"/>
          <p:cNvSpPr/>
          <p:nvPr>
            <p:ph type="title"/>
          </p:nvPr>
        </p:nvSpPr>
        <p:spPr>
          <a:xfrm>
            <a:off x="457200" y="0"/>
            <a:ext cx="8229600" cy="838200"/>
          </a:xfrm>
          <a:prstGeom prst="rect">
            <a:avLst/>
          </a:prstGeom>
        </p:spPr>
        <p:txBody>
          <a:bodyPr/>
          <a:lstStyle>
            <a:lvl1pPr>
              <a:defRPr sz="4800"/>
            </a:lvl1pPr>
          </a:lstStyle>
          <a:p>
            <a:pPr/>
            <a:r>
              <a:t>Student Success Measures</a:t>
            </a:r>
          </a:p>
        </p:txBody>
      </p:sp>
      <p:sp>
        <p:nvSpPr>
          <p:cNvPr id="127" name="Shape 127"/>
          <p:cNvSpPr/>
          <p:nvPr/>
        </p:nvSpPr>
        <p:spPr>
          <a:xfrm>
            <a:off x="6553200" y="2209800"/>
            <a:ext cx="1628140" cy="4597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2400">
                <a:solidFill>
                  <a:srgbClr val="FFFFFF"/>
                </a:solidFill>
              </a:defRPr>
            </a:lvl1pPr>
          </a:lstStyle>
          <a:p>
            <a:pPr/>
            <a:r>
              <a:t>Completion</a:t>
            </a:r>
          </a:p>
        </p:txBody>
      </p:sp>
      <p:sp>
        <p:nvSpPr>
          <p:cNvPr id="128" name="Shape 128"/>
          <p:cNvSpPr/>
          <p:nvPr/>
        </p:nvSpPr>
        <p:spPr>
          <a:xfrm>
            <a:off x="5000654" y="2961118"/>
            <a:ext cx="1423056" cy="675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b="1">
                <a:solidFill>
                  <a:srgbClr val="FFFFFF"/>
                </a:solidFill>
              </a:defRPr>
            </a:pPr>
            <a:r>
              <a:t>Credit Hour </a:t>
            </a:r>
          </a:p>
          <a:p>
            <a:pPr algn="ctr">
              <a:defRPr b="1">
                <a:solidFill>
                  <a:srgbClr val="FFFFFF"/>
                </a:solidFill>
              </a:defRPr>
            </a:pPr>
            <a:r>
              <a:t>Progress</a:t>
            </a:r>
          </a:p>
        </p:txBody>
      </p:sp>
      <p:sp>
        <p:nvSpPr>
          <p:cNvPr id="129" name="Shape 129"/>
          <p:cNvSpPr/>
          <p:nvPr/>
        </p:nvSpPr>
        <p:spPr>
          <a:xfrm>
            <a:off x="3505200" y="3886200"/>
            <a:ext cx="1056492" cy="3835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a:solidFill>
                  <a:srgbClr val="FFFFFF"/>
                </a:solidFill>
              </a:defRPr>
            </a:lvl1pPr>
          </a:lstStyle>
          <a:p>
            <a:pPr/>
            <a:r>
              <a:t>Retention</a:t>
            </a:r>
          </a:p>
        </p:txBody>
      </p:sp>
      <p:sp>
        <p:nvSpPr>
          <p:cNvPr id="130" name="Shape 130"/>
          <p:cNvSpPr/>
          <p:nvPr/>
        </p:nvSpPr>
        <p:spPr>
          <a:xfrm>
            <a:off x="1900118" y="4580545"/>
            <a:ext cx="1837393" cy="675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b="1">
                <a:solidFill>
                  <a:srgbClr val="FFFFFF"/>
                </a:solidFill>
              </a:defRPr>
            </a:pPr>
            <a:r>
              <a:t>Gateway Course </a:t>
            </a:r>
          </a:p>
          <a:p>
            <a:pPr algn="ctr">
              <a:defRPr b="1">
                <a:solidFill>
                  <a:srgbClr val="FFFFFF"/>
                </a:solidFill>
              </a:defRPr>
            </a:pPr>
            <a:r>
              <a:t>Success</a:t>
            </a:r>
          </a:p>
        </p:txBody>
      </p:sp>
      <p:sp>
        <p:nvSpPr>
          <p:cNvPr id="131" name="Shape 131"/>
          <p:cNvSpPr/>
          <p:nvPr/>
        </p:nvSpPr>
        <p:spPr>
          <a:xfrm>
            <a:off x="524672" y="5410200"/>
            <a:ext cx="1977813" cy="6756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b="1">
                <a:solidFill>
                  <a:srgbClr val="FFFFFF"/>
                </a:solidFill>
              </a:defRPr>
            </a:pPr>
            <a:r>
              <a:t>Learning Support </a:t>
            </a:r>
          </a:p>
          <a:p>
            <a:pPr algn="ctr">
              <a:defRPr b="1">
                <a:solidFill>
                  <a:srgbClr val="FFFFFF"/>
                </a:solidFill>
              </a:defRPr>
            </a:pPr>
            <a:r>
              <a:t>Success</a:t>
            </a:r>
          </a:p>
        </p:txBody>
      </p:sp>
      <p:pic>
        <p:nvPicPr>
          <p:cNvPr id="132" name="image3.jpeg" descr="C:\Users\bsmith\AppData\Local\Microsoft\Windows\Temporary Internet Files\Content.IE5\2PC5A45G\Graduation_Boy_Leaping[1].jpg"/>
          <p:cNvPicPr>
            <a:picLocks noChangeAspect="1"/>
          </p:cNvPicPr>
          <p:nvPr/>
        </p:nvPicPr>
        <p:blipFill>
          <a:blip r:embed="rId4">
            <a:extLst/>
          </a:blip>
          <a:stretch>
            <a:fillRect/>
          </a:stretch>
        </p:blipFill>
        <p:spPr>
          <a:xfrm>
            <a:off x="7086600" y="1066800"/>
            <a:ext cx="1090969" cy="990600"/>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3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9" grpId="2"/>
      <p:bldP build="whole" bldLvl="1" animBg="1" rev="0" advAuto="0" spid="130" grpId="3"/>
      <p:bldP build="whole" bldLvl="1" animBg="1" rev="0" advAuto="0" spid="128" grpId="1"/>
      <p:bldP build="whole" bldLvl="1" animBg="1" rev="0" advAuto="0" spid="131" grpId="4"/>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title"/>
          </p:nvPr>
        </p:nvSpPr>
        <p:spPr>
          <a:xfrm>
            <a:off x="457200" y="152400"/>
            <a:ext cx="8458200" cy="914400"/>
          </a:xfrm>
          <a:prstGeom prst="rect">
            <a:avLst/>
          </a:prstGeom>
        </p:spPr>
        <p:txBody>
          <a:bodyPr/>
          <a:lstStyle>
            <a:lvl1pPr>
              <a:defRPr sz="4000"/>
            </a:lvl1pPr>
          </a:lstStyle>
          <a:p>
            <a:pPr/>
            <a:r>
              <a:t>How are we doing with completion?</a:t>
            </a:r>
          </a:p>
        </p:txBody>
      </p:sp>
      <p:sp>
        <p:nvSpPr>
          <p:cNvPr id="137" name="Shape 137"/>
          <p:cNvSpPr/>
          <p:nvPr>
            <p:ph type="body" idx="1"/>
          </p:nvPr>
        </p:nvSpPr>
        <p:spPr>
          <a:xfrm>
            <a:off x="304800" y="1143000"/>
            <a:ext cx="8610600" cy="5334000"/>
          </a:xfrm>
          <a:prstGeom prst="rect">
            <a:avLst/>
          </a:prstGeom>
        </p:spPr>
        <p:txBody>
          <a:bodyPr/>
          <a:lstStyle/>
          <a:p>
            <a:pPr marL="0" indent="0" algn="ctr">
              <a:lnSpc>
                <a:spcPct val="150000"/>
              </a:lnSpc>
              <a:buSzTx/>
              <a:buNone/>
            </a:pPr>
            <a:r>
              <a:t>3-Year Graduation Rates </a:t>
            </a:r>
            <a:r>
              <a:rPr sz="1700"/>
              <a:t>(Fall 2011 cohort)</a:t>
            </a:r>
            <a:endParaRPr sz="1700"/>
          </a:p>
          <a:p>
            <a:pPr marL="0" indent="0" algn="ctr">
              <a:lnSpc>
                <a:spcPct val="150000"/>
              </a:lnSpc>
              <a:buSzTx/>
              <a:buNone/>
            </a:pPr>
            <a:r>
              <a:t>National Community College Average</a:t>
            </a:r>
          </a:p>
          <a:p>
            <a:pPr marL="0" indent="0" algn="ctr">
              <a:lnSpc>
                <a:spcPct val="110000"/>
              </a:lnSpc>
              <a:spcBef>
                <a:spcPts val="800"/>
              </a:spcBef>
              <a:buSzTx/>
              <a:buNone/>
              <a:defRPr b="1" sz="3500"/>
            </a:pPr>
            <a:r>
              <a:t>19.4%</a:t>
            </a:r>
          </a:p>
          <a:p>
            <a:pPr marL="0" indent="0" algn="ctr">
              <a:lnSpc>
                <a:spcPct val="200000"/>
              </a:lnSpc>
              <a:buSzTx/>
              <a:buNone/>
            </a:pPr>
            <a:r>
              <a:t>TN Community College Average</a:t>
            </a:r>
          </a:p>
          <a:p>
            <a:pPr marL="0" indent="0" algn="ctr">
              <a:spcBef>
                <a:spcPts val="700"/>
              </a:spcBef>
              <a:buSzTx/>
              <a:buNone/>
              <a:defRPr b="1" sz="3200"/>
            </a:pPr>
            <a:r>
              <a:t>14.5%</a:t>
            </a:r>
          </a:p>
          <a:p>
            <a:pPr marL="0" indent="0" algn="ctr">
              <a:lnSpc>
                <a:spcPct val="200000"/>
              </a:lnSpc>
              <a:buSzTx/>
              <a:buNone/>
            </a:pPr>
            <a:r>
              <a:t>Jackson State</a:t>
            </a:r>
          </a:p>
          <a:p>
            <a:pPr marL="0" indent="0" algn="ctr">
              <a:spcBef>
                <a:spcPts val="700"/>
              </a:spcBef>
              <a:buSzTx/>
              <a:buNone/>
              <a:defRPr b="1" sz="3200"/>
            </a:pPr>
            <a:r>
              <a:t>11.5% </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3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3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3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3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3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3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37">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37"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p:nvPr>
        </p:nvSpPr>
        <p:spPr>
          <a:xfrm>
            <a:off x="228600" y="0"/>
            <a:ext cx="8839200" cy="1600200"/>
          </a:xfrm>
          <a:prstGeom prst="rect">
            <a:avLst/>
          </a:prstGeom>
        </p:spPr>
        <p:txBody>
          <a:bodyPr/>
          <a:lstStyle/>
          <a:p>
            <a:pPr defTabSz="813816">
              <a:lnSpc>
                <a:spcPct val="100000"/>
              </a:lnSpc>
              <a:defRPr sz="3559">
                <a:effectLst>
                  <a:outerShdw sx="100000" sy="100000" kx="0" ky="0" algn="b" rotWithShape="0" blurRad="56514" dist="33909" dir="5400000">
                    <a:srgbClr val="000000">
                      <a:alpha val="25000"/>
                    </a:srgbClr>
                  </a:outerShdw>
                </a:effectLst>
              </a:defRPr>
            </a:pPr>
            <a:br/>
            <a:r>
              <a:t>How are we doing with progression milestones?</a:t>
            </a:r>
          </a:p>
        </p:txBody>
      </p:sp>
      <p:graphicFrame>
        <p:nvGraphicFramePr>
          <p:cNvPr id="142" name="Chart 142"/>
          <p:cNvGraphicFramePr/>
          <p:nvPr/>
        </p:nvGraphicFramePr>
        <p:xfrm>
          <a:off x="656590" y="1900936"/>
          <a:ext cx="7938770" cy="4284090"/>
        </p:xfrm>
        <a:graphic xmlns:a="http://schemas.openxmlformats.org/drawingml/2006/main">
          <a:graphicData uri="http://schemas.openxmlformats.org/drawingml/2006/chart">
            <c:chart xmlns:c="http://schemas.openxmlformats.org/drawingml/2006/chart" r:id="rId3"/>
          </a:graphicData>
        </a:graphic>
      </p:graphicFrame>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xfrm>
            <a:off x="457200" y="0"/>
            <a:ext cx="8229600" cy="1066800"/>
          </a:xfrm>
          <a:prstGeom prst="rect">
            <a:avLst/>
          </a:prstGeom>
        </p:spPr>
        <p:txBody>
          <a:bodyPr/>
          <a:lstStyle>
            <a:lvl1pPr>
              <a:defRPr sz="4000"/>
            </a:lvl1pPr>
          </a:lstStyle>
          <a:p>
            <a:pPr/>
            <a:r>
              <a:t>How are we doing with retention?</a:t>
            </a:r>
          </a:p>
        </p:txBody>
      </p:sp>
      <p:sp>
        <p:nvSpPr>
          <p:cNvPr id="147" name="Shape 147"/>
          <p:cNvSpPr/>
          <p:nvPr>
            <p:ph type="body" idx="1"/>
          </p:nvPr>
        </p:nvSpPr>
        <p:spPr>
          <a:xfrm>
            <a:off x="457200" y="1371600"/>
            <a:ext cx="8229600" cy="4754563"/>
          </a:xfrm>
          <a:prstGeom prst="rect">
            <a:avLst/>
          </a:prstGeom>
        </p:spPr>
        <p:txBody>
          <a:bodyPr/>
          <a:lstStyle/>
          <a:p>
            <a:pPr marL="0" indent="0" algn="ctr">
              <a:lnSpc>
                <a:spcPct val="90000"/>
              </a:lnSpc>
              <a:buSzTx/>
              <a:buNone/>
              <a:defRPr sz="2200"/>
            </a:pPr>
            <a:r>
              <a:t>Fall 2012 Entering Cohort</a:t>
            </a:r>
          </a:p>
          <a:p>
            <a:pPr marL="0" indent="0" algn="ctr">
              <a:lnSpc>
                <a:spcPct val="90000"/>
              </a:lnSpc>
              <a:buSzTx/>
              <a:buNone/>
              <a:defRPr sz="2200"/>
            </a:pPr>
            <a:r>
              <a:t>New Degree-Seeking Students</a:t>
            </a:r>
          </a:p>
          <a:p>
            <a:pPr marL="0" indent="0" algn="ctr">
              <a:lnSpc>
                <a:spcPct val="90000"/>
              </a:lnSpc>
              <a:buSzTx/>
              <a:buNone/>
              <a:defRPr b="1" sz="2200"/>
            </a:pPr>
            <a:r>
              <a:t>948</a:t>
            </a:r>
          </a:p>
          <a:p>
            <a:pPr marL="0" indent="0" algn="ctr">
              <a:lnSpc>
                <a:spcPct val="90000"/>
              </a:lnSpc>
              <a:buSzTx/>
              <a:buNone/>
              <a:defRPr b="1" sz="2200"/>
            </a:pPr>
          </a:p>
          <a:p>
            <a:pPr marL="0" indent="0" algn="ctr">
              <a:lnSpc>
                <a:spcPct val="90000"/>
              </a:lnSpc>
              <a:buSzTx/>
              <a:buNone/>
              <a:defRPr sz="2200"/>
            </a:pPr>
            <a:r>
              <a:t>Returning for Spring 2013</a:t>
            </a:r>
          </a:p>
          <a:p>
            <a:pPr marL="0" indent="0" algn="ctr">
              <a:lnSpc>
                <a:spcPct val="90000"/>
              </a:lnSpc>
              <a:spcBef>
                <a:spcPts val="600"/>
              </a:spcBef>
              <a:buSzTx/>
              <a:buNone/>
              <a:defRPr b="1" sz="2700"/>
            </a:pPr>
            <a:r>
              <a:t>68.5%</a:t>
            </a:r>
            <a:endParaRPr sz="2200"/>
          </a:p>
          <a:p>
            <a:pPr marL="0" indent="0" algn="ctr">
              <a:lnSpc>
                <a:spcPct val="90000"/>
              </a:lnSpc>
              <a:buSzTx/>
              <a:buNone/>
              <a:defRPr b="1" sz="2200"/>
            </a:pPr>
          </a:p>
          <a:p>
            <a:pPr marL="0" indent="0" algn="ctr">
              <a:lnSpc>
                <a:spcPct val="90000"/>
              </a:lnSpc>
              <a:buSzTx/>
              <a:buNone/>
              <a:defRPr sz="2200"/>
            </a:pPr>
            <a:r>
              <a:t>Returning for Fall 2013</a:t>
            </a:r>
          </a:p>
          <a:p>
            <a:pPr marL="0" indent="0" algn="ctr">
              <a:lnSpc>
                <a:spcPct val="90000"/>
              </a:lnSpc>
              <a:spcBef>
                <a:spcPts val="800"/>
              </a:spcBef>
              <a:buSzTx/>
              <a:buNone/>
              <a:defRPr b="1" sz="3600"/>
            </a:pPr>
            <a:r>
              <a:t>43%</a:t>
            </a:r>
            <a:endParaRPr sz="3900"/>
          </a:p>
          <a:p>
            <a:pPr marL="0" indent="0" algn="ctr">
              <a:lnSpc>
                <a:spcPct val="90000"/>
              </a:lnSpc>
              <a:buSzTx/>
              <a:buNone/>
              <a:defRPr b="1" sz="2200"/>
            </a:pPr>
          </a:p>
          <a:p>
            <a:pPr marL="0" indent="0" algn="ctr">
              <a:lnSpc>
                <a:spcPct val="90000"/>
              </a:lnSpc>
              <a:spcBef>
                <a:spcPts val="600"/>
              </a:spcBef>
              <a:buSzTx/>
              <a:buNone/>
              <a:defRPr sz="2200"/>
            </a:pPr>
            <a:r>
              <a:t>The Dream Ended for </a:t>
            </a:r>
            <a:r>
              <a:rPr b="1" sz="2700"/>
              <a:t>530 </a:t>
            </a:r>
            <a:r>
              <a:t>in less than a year.</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4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4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47">
                                            <p:txEl>
                                              <p:pRg st="2" end="2"/>
                                            </p:txEl>
                                          </p:spTgt>
                                        </p:tgtEl>
                                        <p:attrNameLst>
                                          <p:attrName>style.visibility</p:attrName>
                                        </p:attrNameLst>
                                      </p:cBhvr>
                                      <p:to>
                                        <p:strVal val="visible"/>
                                      </p:to>
                                    </p:set>
                                  </p:childTnLst>
                                </p:cTn>
                              </p:par>
                            </p:childTnLst>
                          </p:cTn>
                        </p:par>
                        <p:par>
                          <p:cTn id="17" fill="hold">
                            <p:stCondLst>
                              <p:cond delay="0"/>
                            </p:stCondLst>
                            <p:childTnLst>
                              <p:par>
                                <p:cTn id="18" presetClass="entr" nodeType="afterEffect" presetSubtype="0" presetID="1" grpId="1" fill="hold">
                                  <p:stCondLst>
                                    <p:cond delay="0"/>
                                  </p:stCondLst>
                                  <p:iterate type="el" backwards="0">
                                    <p:tmAbs val="0"/>
                                  </p:iterate>
                                  <p:childTnLst>
                                    <p:set>
                                      <p:cBhvr>
                                        <p:cTn id="19" fill="hold"/>
                                        <p:tgtEl>
                                          <p:spTgt spid="147">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0" presetID="1" grpId="1" fill="hold">
                                  <p:stCondLst>
                                    <p:cond delay="0"/>
                                  </p:stCondLst>
                                  <p:iterate type="el" backwards="0">
                                    <p:tmAbs val="0"/>
                                  </p:iterate>
                                  <p:childTnLst>
                                    <p:set>
                                      <p:cBhvr>
                                        <p:cTn id="23" fill="hold"/>
                                        <p:tgtEl>
                                          <p:spTgt spid="147">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Class="entr" nodeType="clickEffect" presetSubtype="0" presetID="1" grpId="1" fill="hold">
                                  <p:stCondLst>
                                    <p:cond delay="0"/>
                                  </p:stCondLst>
                                  <p:iterate type="el" backwards="0">
                                    <p:tmAbs val="0"/>
                                  </p:iterate>
                                  <p:childTnLst>
                                    <p:set>
                                      <p:cBhvr>
                                        <p:cTn id="27" fill="hold"/>
                                        <p:tgtEl>
                                          <p:spTgt spid="147">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Class="entr" nodeType="clickEffect" presetSubtype="0" presetID="1" grpId="1" fill="hold">
                                  <p:stCondLst>
                                    <p:cond delay="0"/>
                                  </p:stCondLst>
                                  <p:iterate type="el" backwards="0">
                                    <p:tmAbs val="0"/>
                                  </p:iterate>
                                  <p:childTnLst>
                                    <p:set>
                                      <p:cBhvr>
                                        <p:cTn id="31" fill="hold"/>
                                        <p:tgtEl>
                                          <p:spTgt spid="147">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Class="entr" nodeType="clickEffect" presetSubtype="0" presetID="1" grpId="1" fill="hold">
                                  <p:stCondLst>
                                    <p:cond delay="0"/>
                                  </p:stCondLst>
                                  <p:iterate type="el" backwards="0">
                                    <p:tmAbs val="0"/>
                                  </p:iterate>
                                  <p:childTnLst>
                                    <p:set>
                                      <p:cBhvr>
                                        <p:cTn id="35" fill="hold"/>
                                        <p:tgtEl>
                                          <p:spTgt spid="147">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0" presetID="1" grpId="1" fill="hold">
                                  <p:stCondLst>
                                    <p:cond delay="0"/>
                                  </p:stCondLst>
                                  <p:iterate type="el" backwards="0">
                                    <p:tmAbs val="0"/>
                                  </p:iterate>
                                  <p:childTnLst>
                                    <p:set>
                                      <p:cBhvr>
                                        <p:cTn id="39" fill="hold"/>
                                        <p:tgtEl>
                                          <p:spTgt spid="147">
                                            <p:txEl>
                                              <p:pRg st="8" end="8"/>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Class="entr" nodeType="clickEffect" presetSubtype="0" presetID="1" grpId="1" fill="hold">
                                  <p:stCondLst>
                                    <p:cond delay="0"/>
                                  </p:stCondLst>
                                  <p:iterate type="el" backwards="0">
                                    <p:tmAbs val="0"/>
                                  </p:iterate>
                                  <p:childTnLst>
                                    <p:set>
                                      <p:cBhvr>
                                        <p:cTn id="43" fill="hold"/>
                                        <p:tgtEl>
                                          <p:spTgt spid="147">
                                            <p:txEl>
                                              <p:pRg st="9" end="9"/>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Class="entr" nodeType="clickEffect" presetSubtype="0" presetID="1" grpId="1" fill="hold">
                                  <p:stCondLst>
                                    <p:cond delay="0"/>
                                  </p:stCondLst>
                                  <p:iterate type="el" backwards="0">
                                    <p:tmAbs val="0"/>
                                  </p:iterate>
                                  <p:childTnLst>
                                    <p:set>
                                      <p:cBhvr>
                                        <p:cTn id="47" fill="hold"/>
                                        <p:tgtEl>
                                          <p:spTgt spid="147">
                                            <p:txEl>
                                              <p:pRg st="10" end="1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47"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Shape 151"/>
          <p:cNvSpPr/>
          <p:nvPr>
            <p:ph type="title"/>
          </p:nvPr>
        </p:nvSpPr>
        <p:spPr>
          <a:xfrm>
            <a:off x="152400" y="152400"/>
            <a:ext cx="8839200" cy="762000"/>
          </a:xfrm>
          <a:prstGeom prst="rect">
            <a:avLst/>
          </a:prstGeom>
        </p:spPr>
        <p:txBody>
          <a:bodyPr/>
          <a:lstStyle>
            <a:lvl1pPr>
              <a:lnSpc>
                <a:spcPct val="100000"/>
              </a:lnSpc>
              <a:defRPr sz="3600"/>
            </a:lvl1pPr>
          </a:lstStyle>
          <a:p>
            <a:pPr/>
            <a:r>
              <a:t>How are we doing with gateway courses?</a:t>
            </a:r>
          </a:p>
        </p:txBody>
      </p:sp>
      <p:sp>
        <p:nvSpPr>
          <p:cNvPr id="152" name="Shape 152"/>
          <p:cNvSpPr/>
          <p:nvPr>
            <p:ph type="body" idx="1"/>
          </p:nvPr>
        </p:nvSpPr>
        <p:spPr>
          <a:xfrm>
            <a:off x="457200" y="1295400"/>
            <a:ext cx="8229600" cy="4830763"/>
          </a:xfrm>
          <a:prstGeom prst="rect">
            <a:avLst/>
          </a:prstGeom>
        </p:spPr>
        <p:txBody>
          <a:bodyPr/>
          <a:lstStyle/>
          <a:p>
            <a:pPr marL="0" indent="0" algn="ctr">
              <a:spcBef>
                <a:spcPts val="600"/>
              </a:spcBef>
              <a:buSzTx/>
              <a:buNone/>
              <a:defRPr sz="2800"/>
            </a:pPr>
            <a:r>
              <a:t>Success Rate</a:t>
            </a:r>
          </a:p>
          <a:p>
            <a:pPr marL="0" indent="0" algn="ctr">
              <a:spcBef>
                <a:spcPts val="400"/>
              </a:spcBef>
              <a:buSzTx/>
              <a:buNone/>
              <a:defRPr sz="1800"/>
            </a:pPr>
            <a:r>
              <a:t>(3-Year, Cumulative, Fall)</a:t>
            </a:r>
          </a:p>
          <a:p>
            <a:pPr marL="0" indent="0" algn="ctr">
              <a:buSzTx/>
              <a:buNone/>
            </a:pPr>
          </a:p>
          <a:p>
            <a:pPr marL="0" indent="0" algn="ctr">
              <a:buSzTx/>
              <a:buNone/>
            </a:pPr>
            <a:r>
              <a:t>ENGLISH 1010</a:t>
            </a:r>
          </a:p>
          <a:p>
            <a:pPr marL="0" indent="0" algn="ctr">
              <a:spcBef>
                <a:spcPts val="600"/>
              </a:spcBef>
              <a:buSzTx/>
              <a:buNone/>
              <a:defRPr b="1" sz="2800"/>
            </a:pPr>
            <a:r>
              <a:t>78%		83%</a:t>
            </a:r>
          </a:p>
          <a:p>
            <a:pPr marL="0" indent="0" algn="ctr">
              <a:spcBef>
                <a:spcPts val="400"/>
              </a:spcBef>
              <a:buSzTx/>
              <a:buNone/>
              <a:defRPr sz="2000"/>
            </a:pPr>
            <a:r>
              <a:t>C or better	D or better</a:t>
            </a:r>
          </a:p>
          <a:p>
            <a:pPr marL="0" indent="0" algn="ctr">
              <a:buSzTx/>
              <a:buNone/>
              <a:defRPr sz="2000"/>
            </a:pPr>
          </a:p>
          <a:p>
            <a:pPr marL="0" indent="0" algn="ctr">
              <a:buSzTx/>
              <a:buNone/>
            </a:pPr>
            <a:r>
              <a:t>MATH 1010/1030/1530/1630</a:t>
            </a:r>
          </a:p>
          <a:p>
            <a:pPr marL="0" indent="0" algn="ctr">
              <a:spcBef>
                <a:spcPts val="600"/>
              </a:spcBef>
              <a:buSzTx/>
              <a:buNone/>
              <a:defRPr b="1" sz="2800"/>
            </a:pPr>
            <a:r>
              <a:t>63%		69%</a:t>
            </a:r>
          </a:p>
          <a:p>
            <a:pPr marL="0" indent="0" algn="ctr">
              <a:spcBef>
                <a:spcPts val="400"/>
              </a:spcBef>
              <a:buSzTx/>
              <a:buNone/>
              <a:defRPr sz="2000"/>
            </a:pPr>
            <a:r>
              <a:t>C or better	D or better</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5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52">
                                            <p:txEl>
                                              <p:pRg st="1" end="1"/>
                                            </p:txEl>
                                          </p:spTgt>
                                        </p:tgtEl>
                                        <p:attrNameLst>
                                          <p:attrName>style.visibility</p:attrName>
                                        </p:attrNameLst>
                                      </p:cBhvr>
                                      <p:to>
                                        <p:strVal val="visible"/>
                                      </p:to>
                                    </p:set>
                                  </p:childTnLst>
                                </p:cTn>
                              </p:par>
                            </p:childTnLst>
                          </p:cTn>
                        </p:par>
                        <p:par>
                          <p:cTn id="13" fill="hold">
                            <p:stCondLst>
                              <p:cond delay="0"/>
                            </p:stCondLst>
                            <p:childTnLst>
                              <p:par>
                                <p:cTn id="14" presetClass="entr" nodeType="afterEffect" presetSubtype="0" presetID="1" grpId="1" fill="hold">
                                  <p:stCondLst>
                                    <p:cond delay="0"/>
                                  </p:stCondLst>
                                  <p:iterate type="el" backwards="0">
                                    <p:tmAbs val="0"/>
                                  </p:iterate>
                                  <p:childTnLst>
                                    <p:set>
                                      <p:cBhvr>
                                        <p:cTn id="15" fill="hold"/>
                                        <p:tgtEl>
                                          <p:spTgt spid="152">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0" presetID="1" grpId="1" fill="hold">
                                  <p:stCondLst>
                                    <p:cond delay="0"/>
                                  </p:stCondLst>
                                  <p:iterate type="el" backwards="0">
                                    <p:tmAbs val="0"/>
                                  </p:iterate>
                                  <p:childTnLst>
                                    <p:set>
                                      <p:cBhvr>
                                        <p:cTn id="19" fill="hold"/>
                                        <p:tgtEl>
                                          <p:spTgt spid="152">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0" presetID="1" grpId="1" fill="hold">
                                  <p:stCondLst>
                                    <p:cond delay="0"/>
                                  </p:stCondLst>
                                  <p:iterate type="el" backwards="0">
                                    <p:tmAbs val="0"/>
                                  </p:iterate>
                                  <p:childTnLst>
                                    <p:set>
                                      <p:cBhvr>
                                        <p:cTn id="23" fill="hold"/>
                                        <p:tgtEl>
                                          <p:spTgt spid="152">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Class="entr" nodeType="clickEffect" presetSubtype="0" presetID="1" grpId="1" fill="hold">
                                  <p:stCondLst>
                                    <p:cond delay="0"/>
                                  </p:stCondLst>
                                  <p:iterate type="el" backwards="0">
                                    <p:tmAbs val="0"/>
                                  </p:iterate>
                                  <p:childTnLst>
                                    <p:set>
                                      <p:cBhvr>
                                        <p:cTn id="27" fill="hold"/>
                                        <p:tgtEl>
                                          <p:spTgt spid="152">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Class="entr" nodeType="clickEffect" presetSubtype="0" presetID="1" grpId="1" fill="hold">
                                  <p:stCondLst>
                                    <p:cond delay="0"/>
                                  </p:stCondLst>
                                  <p:iterate type="el" backwards="0">
                                    <p:tmAbs val="0"/>
                                  </p:iterate>
                                  <p:childTnLst>
                                    <p:set>
                                      <p:cBhvr>
                                        <p:cTn id="31" fill="hold"/>
                                        <p:tgtEl>
                                          <p:spTgt spid="152">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Class="entr" nodeType="clickEffect" presetSubtype="0" presetID="1" grpId="1" fill="hold">
                                  <p:stCondLst>
                                    <p:cond delay="0"/>
                                  </p:stCondLst>
                                  <p:iterate type="el" backwards="0">
                                    <p:tmAbs val="0"/>
                                  </p:iterate>
                                  <p:childTnLst>
                                    <p:set>
                                      <p:cBhvr>
                                        <p:cTn id="35" fill="hold"/>
                                        <p:tgtEl>
                                          <p:spTgt spid="152">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0" presetID="1" grpId="1" fill="hold">
                                  <p:stCondLst>
                                    <p:cond delay="0"/>
                                  </p:stCondLst>
                                  <p:iterate type="el" backwards="0">
                                    <p:tmAbs val="0"/>
                                  </p:iterate>
                                  <p:childTnLst>
                                    <p:set>
                                      <p:cBhvr>
                                        <p:cTn id="39" fill="hold"/>
                                        <p:tgtEl>
                                          <p:spTgt spid="152">
                                            <p:txEl>
                                              <p:pRg st="8" end="8"/>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Class="entr" nodeType="clickEffect" presetSubtype="0" presetID="1" grpId="1" fill="hold">
                                  <p:stCondLst>
                                    <p:cond delay="0"/>
                                  </p:stCondLst>
                                  <p:iterate type="el" backwards="0">
                                    <p:tmAbs val="0"/>
                                  </p:iterate>
                                  <p:childTnLst>
                                    <p:set>
                                      <p:cBhvr>
                                        <p:cTn id="43" fill="hold"/>
                                        <p:tgtEl>
                                          <p:spTgt spid="152">
                                            <p:txEl>
                                              <p:pRg st="9" end="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52"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Shape 154"/>
          <p:cNvSpPr/>
          <p:nvPr>
            <p:ph type="title"/>
          </p:nvPr>
        </p:nvSpPr>
        <p:spPr>
          <a:xfrm>
            <a:off x="152400" y="152400"/>
            <a:ext cx="8839200" cy="762000"/>
          </a:xfrm>
          <a:prstGeom prst="rect">
            <a:avLst/>
          </a:prstGeom>
        </p:spPr>
        <p:txBody>
          <a:bodyPr/>
          <a:lstStyle>
            <a:lvl1pPr>
              <a:lnSpc>
                <a:spcPct val="100000"/>
              </a:lnSpc>
              <a:defRPr sz="3600"/>
            </a:lvl1pPr>
          </a:lstStyle>
          <a:p>
            <a:pPr/>
            <a:r>
              <a:t>How are we doing with learning support?</a:t>
            </a:r>
          </a:p>
        </p:txBody>
      </p:sp>
      <p:sp>
        <p:nvSpPr>
          <p:cNvPr id="155" name="Shape 155"/>
          <p:cNvSpPr/>
          <p:nvPr>
            <p:ph type="body" idx="1"/>
          </p:nvPr>
        </p:nvSpPr>
        <p:spPr>
          <a:xfrm>
            <a:off x="457200" y="1295400"/>
            <a:ext cx="8229600" cy="5257800"/>
          </a:xfrm>
          <a:prstGeom prst="rect">
            <a:avLst/>
          </a:prstGeom>
        </p:spPr>
        <p:txBody>
          <a:bodyPr/>
          <a:lstStyle/>
          <a:p>
            <a:pPr marL="0" indent="0" algn="ctr" defTabSz="886968">
              <a:spcBef>
                <a:spcPts val="600"/>
              </a:spcBef>
              <a:buSzTx/>
              <a:buNone/>
              <a:defRPr sz="2716"/>
            </a:pPr>
            <a:r>
              <a:t>Success Rate</a:t>
            </a:r>
          </a:p>
          <a:p>
            <a:pPr marL="0" indent="0" algn="ctr" defTabSz="886968">
              <a:spcBef>
                <a:spcPts val="400"/>
              </a:spcBef>
              <a:buSzTx/>
              <a:buNone/>
              <a:defRPr sz="1746"/>
            </a:pPr>
            <a:r>
              <a:t>(3-Year, Cumulative, Fall)</a:t>
            </a:r>
          </a:p>
          <a:p>
            <a:pPr marL="0" indent="0" algn="ctr" defTabSz="886968">
              <a:buSzTx/>
              <a:buNone/>
              <a:defRPr sz="2328"/>
            </a:pPr>
            <a:r>
              <a:t>C or better</a:t>
            </a:r>
          </a:p>
          <a:p>
            <a:pPr marL="0" indent="0" algn="ctr" defTabSz="886968">
              <a:buSzTx/>
              <a:buNone/>
              <a:defRPr sz="2328"/>
            </a:pPr>
          </a:p>
          <a:p>
            <a:pPr marL="0" indent="0" algn="ctr" defTabSz="886968">
              <a:buSzTx/>
              <a:buNone/>
              <a:defRPr sz="2328"/>
            </a:pPr>
            <a:r>
              <a:t>WRITING</a:t>
            </a:r>
          </a:p>
          <a:p>
            <a:pPr marL="0" indent="0" algn="ctr" defTabSz="886968">
              <a:spcBef>
                <a:spcPts val="600"/>
              </a:spcBef>
              <a:buSzTx/>
              <a:buNone/>
              <a:defRPr b="1" sz="2716"/>
            </a:pPr>
            <a:r>
              <a:t>65%</a:t>
            </a:r>
          </a:p>
          <a:p>
            <a:pPr marL="0" indent="0" algn="ctr" defTabSz="886968">
              <a:buSzTx/>
              <a:buNone/>
              <a:defRPr sz="1940"/>
            </a:pPr>
          </a:p>
          <a:p>
            <a:pPr marL="0" indent="0" algn="ctr" defTabSz="886968">
              <a:spcBef>
                <a:spcPts val="400"/>
              </a:spcBef>
              <a:buSzTx/>
              <a:buNone/>
              <a:defRPr sz="1940"/>
            </a:pPr>
            <a:r>
              <a:t>READING</a:t>
            </a:r>
          </a:p>
          <a:p>
            <a:pPr marL="0" indent="0" algn="ctr" defTabSz="886968">
              <a:spcBef>
                <a:spcPts val="600"/>
              </a:spcBef>
              <a:buSzTx/>
              <a:buNone/>
              <a:defRPr b="1" sz="2716"/>
            </a:pPr>
            <a:r>
              <a:t>41%</a:t>
            </a:r>
          </a:p>
          <a:p>
            <a:pPr marL="0" indent="0" algn="ctr" defTabSz="886968">
              <a:buSzTx/>
              <a:buNone/>
              <a:defRPr sz="1940"/>
            </a:pPr>
          </a:p>
          <a:p>
            <a:pPr marL="0" indent="0" algn="ctr" defTabSz="886968">
              <a:buSzTx/>
              <a:buNone/>
              <a:defRPr sz="2328"/>
            </a:pPr>
            <a:r>
              <a:t>MATH</a:t>
            </a:r>
          </a:p>
          <a:p>
            <a:pPr marL="0" indent="0" algn="ctr" defTabSz="886968">
              <a:spcBef>
                <a:spcPts val="600"/>
              </a:spcBef>
              <a:buSzTx/>
              <a:buNone/>
              <a:defRPr b="1" sz="2716"/>
            </a:pPr>
            <a:r>
              <a:t>52%</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5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5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55">
                                            <p:txEl>
                                              <p:pRg st="2" end="2"/>
                                            </p:txEl>
                                          </p:spTgt>
                                        </p:tgtEl>
                                        <p:attrNameLst>
                                          <p:attrName>style.visibility</p:attrName>
                                        </p:attrNameLst>
                                      </p:cBhvr>
                                      <p:to>
                                        <p:strVal val="visible"/>
                                      </p:to>
                                    </p:set>
                                  </p:childTnLst>
                                </p:cTn>
                              </p:par>
                            </p:childTnLst>
                          </p:cTn>
                        </p:par>
                        <p:par>
                          <p:cTn id="17" fill="hold">
                            <p:stCondLst>
                              <p:cond delay="0"/>
                            </p:stCondLst>
                            <p:childTnLst>
                              <p:par>
                                <p:cTn id="18" presetClass="entr" nodeType="afterEffect" presetSubtype="0" presetID="1" grpId="1" fill="hold">
                                  <p:stCondLst>
                                    <p:cond delay="0"/>
                                  </p:stCondLst>
                                  <p:iterate type="el" backwards="0">
                                    <p:tmAbs val="0"/>
                                  </p:iterate>
                                  <p:childTnLst>
                                    <p:set>
                                      <p:cBhvr>
                                        <p:cTn id="19" fill="hold"/>
                                        <p:tgtEl>
                                          <p:spTgt spid="155">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0" presetID="1" grpId="1" fill="hold">
                                  <p:stCondLst>
                                    <p:cond delay="0"/>
                                  </p:stCondLst>
                                  <p:iterate type="el" backwards="0">
                                    <p:tmAbs val="0"/>
                                  </p:iterate>
                                  <p:childTnLst>
                                    <p:set>
                                      <p:cBhvr>
                                        <p:cTn id="23" fill="hold"/>
                                        <p:tgtEl>
                                          <p:spTgt spid="155">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Class="entr" nodeType="clickEffect" presetSubtype="0" presetID="1" grpId="1" fill="hold">
                                  <p:stCondLst>
                                    <p:cond delay="0"/>
                                  </p:stCondLst>
                                  <p:iterate type="el" backwards="0">
                                    <p:tmAbs val="0"/>
                                  </p:iterate>
                                  <p:childTnLst>
                                    <p:set>
                                      <p:cBhvr>
                                        <p:cTn id="27" fill="hold"/>
                                        <p:tgtEl>
                                          <p:spTgt spid="155">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Class="entr" nodeType="clickEffect" presetSubtype="0" presetID="1" grpId="1" fill="hold">
                                  <p:stCondLst>
                                    <p:cond delay="0"/>
                                  </p:stCondLst>
                                  <p:iterate type="el" backwards="0">
                                    <p:tmAbs val="0"/>
                                  </p:iterate>
                                  <p:childTnLst>
                                    <p:set>
                                      <p:cBhvr>
                                        <p:cTn id="31" fill="hold"/>
                                        <p:tgtEl>
                                          <p:spTgt spid="155">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Class="entr" nodeType="clickEffect" presetSubtype="0" presetID="1" grpId="1" fill="hold">
                                  <p:stCondLst>
                                    <p:cond delay="0"/>
                                  </p:stCondLst>
                                  <p:iterate type="el" backwards="0">
                                    <p:tmAbs val="0"/>
                                  </p:iterate>
                                  <p:childTnLst>
                                    <p:set>
                                      <p:cBhvr>
                                        <p:cTn id="35" fill="hold"/>
                                        <p:tgtEl>
                                          <p:spTgt spid="155">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0" presetID="1" grpId="1" fill="hold">
                                  <p:stCondLst>
                                    <p:cond delay="0"/>
                                  </p:stCondLst>
                                  <p:iterate type="el" backwards="0">
                                    <p:tmAbs val="0"/>
                                  </p:iterate>
                                  <p:childTnLst>
                                    <p:set>
                                      <p:cBhvr>
                                        <p:cTn id="39" fill="hold"/>
                                        <p:tgtEl>
                                          <p:spTgt spid="155">
                                            <p:txEl>
                                              <p:pRg st="8" end="8"/>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Class="entr" nodeType="clickEffect" presetSubtype="0" presetID="1" grpId="1" fill="hold">
                                  <p:stCondLst>
                                    <p:cond delay="0"/>
                                  </p:stCondLst>
                                  <p:iterate type="el" backwards="0">
                                    <p:tmAbs val="0"/>
                                  </p:iterate>
                                  <p:childTnLst>
                                    <p:set>
                                      <p:cBhvr>
                                        <p:cTn id="43" fill="hold"/>
                                        <p:tgtEl>
                                          <p:spTgt spid="155">
                                            <p:txEl>
                                              <p:pRg st="9" end="9"/>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Class="entr" nodeType="clickEffect" presetSubtype="0" presetID="1" grpId="1" fill="hold">
                                  <p:stCondLst>
                                    <p:cond delay="0"/>
                                  </p:stCondLst>
                                  <p:iterate type="el" backwards="0">
                                    <p:tmAbs val="0"/>
                                  </p:iterate>
                                  <p:childTnLst>
                                    <p:set>
                                      <p:cBhvr>
                                        <p:cTn id="47" fill="hold"/>
                                        <p:tgtEl>
                                          <p:spTgt spid="155">
                                            <p:txEl>
                                              <p:pRg st="10" end="10"/>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Class="entr" nodeType="clickEffect" presetSubtype="0" presetID="1" grpId="1" fill="hold">
                                  <p:stCondLst>
                                    <p:cond delay="0"/>
                                  </p:stCondLst>
                                  <p:iterate type="el" backwards="0">
                                    <p:tmAbs val="0"/>
                                  </p:iterate>
                                  <p:childTnLst>
                                    <p:set>
                                      <p:cBhvr>
                                        <p:cTn id="51" fill="hold"/>
                                        <p:tgtEl>
                                          <p:spTgt spid="155">
                                            <p:txEl>
                                              <p:pRg st="11" end="1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55"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title"/>
          </p:nvPr>
        </p:nvSpPr>
        <p:spPr>
          <a:prstGeom prst="rect">
            <a:avLst/>
          </a:prstGeom>
        </p:spPr>
        <p:txBody>
          <a:bodyPr/>
          <a:lstStyle/>
          <a:p>
            <a:pPr/>
            <a:r>
              <a:t>Imbedded Remediation Success</a:t>
            </a:r>
          </a:p>
        </p:txBody>
      </p:sp>
      <p:pic>
        <p:nvPicPr>
          <p:cNvPr id="160" name="image4.png" descr="C:\Users\bsmith\AppData\Local\Microsoft\Windows\Temporary Internet Files\Content.IE5\VNU8QK0P\question_makrs_cutie_mark_by_rildraw-d4byewl[1].png"/>
          <p:cNvPicPr>
            <a:picLocks noChangeAspect="1"/>
          </p:cNvPicPr>
          <p:nvPr/>
        </p:nvPicPr>
        <p:blipFill>
          <a:blip r:embed="rId3">
            <a:extLst/>
          </a:blip>
          <a:stretch>
            <a:fillRect/>
          </a:stretch>
        </p:blipFill>
        <p:spPr>
          <a:xfrm>
            <a:off x="2287697" y="1600200"/>
            <a:ext cx="4568604" cy="4525963"/>
          </a:xfrm>
          <a:prstGeom prst="rect">
            <a:avLst/>
          </a:prstGeom>
          <a:ln w="12700">
            <a:miter lim="400000"/>
          </a:ln>
        </p:spPr>
      </p:pic>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Executive">
  <a:themeElements>
    <a:clrScheme name="Executive">
      <a:dk1>
        <a:srgbClr val="000000"/>
      </a:dk1>
      <a:lt1>
        <a:srgbClr val="FFFFFF"/>
      </a:lt1>
      <a:dk2>
        <a:srgbClr val="A7A7A7"/>
      </a:dk2>
      <a:lt2>
        <a:srgbClr val="535353"/>
      </a:lt2>
      <a:accent1>
        <a:srgbClr val="6076B4"/>
      </a:accent1>
      <a:accent2>
        <a:srgbClr val="9C5252"/>
      </a:accent2>
      <a:accent3>
        <a:srgbClr val="E68422"/>
      </a:accent3>
      <a:accent4>
        <a:srgbClr val="846648"/>
      </a:accent4>
      <a:accent5>
        <a:srgbClr val="63891F"/>
      </a:accent5>
      <a:accent6>
        <a:srgbClr val="758085"/>
      </a:accent6>
      <a:hlink>
        <a:srgbClr val="0000FF"/>
      </a:hlink>
      <a:folHlink>
        <a:srgbClr val="FF00FF"/>
      </a:folHlink>
    </a:clrScheme>
    <a:fontScheme name="Executive">
      <a:majorFont>
        <a:latin typeface="Helvetica"/>
        <a:ea typeface="Helvetica"/>
        <a:cs typeface="Helvetica"/>
      </a:majorFont>
      <a:minorFont>
        <a:latin typeface="Calibri"/>
        <a:ea typeface="Calibri"/>
        <a:cs typeface="Calibri"/>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8575"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Palatino Linotype"/>
            <a:ea typeface="Palatino Linotype"/>
            <a:cs typeface="Palatino Linotype"/>
            <a:sym typeface="Palatino Linotyp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8575"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Palatino Linotype"/>
            <a:ea typeface="Palatino Linotype"/>
            <a:cs typeface="Palatino Linotype"/>
            <a:sym typeface="Palatino Linotyp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Executive">
  <a:themeElements>
    <a:clrScheme name="Executive">
      <a:dk1>
        <a:srgbClr val="000000"/>
      </a:dk1>
      <a:lt1>
        <a:srgbClr val="FFFFFF"/>
      </a:lt1>
      <a:dk2>
        <a:srgbClr val="A7A7A7"/>
      </a:dk2>
      <a:lt2>
        <a:srgbClr val="535353"/>
      </a:lt2>
      <a:accent1>
        <a:srgbClr val="6076B4"/>
      </a:accent1>
      <a:accent2>
        <a:srgbClr val="9C5252"/>
      </a:accent2>
      <a:accent3>
        <a:srgbClr val="E68422"/>
      </a:accent3>
      <a:accent4>
        <a:srgbClr val="846648"/>
      </a:accent4>
      <a:accent5>
        <a:srgbClr val="63891F"/>
      </a:accent5>
      <a:accent6>
        <a:srgbClr val="758085"/>
      </a:accent6>
      <a:hlink>
        <a:srgbClr val="0000FF"/>
      </a:hlink>
      <a:folHlink>
        <a:srgbClr val="FF00FF"/>
      </a:folHlink>
    </a:clrScheme>
    <a:fontScheme name="Executive">
      <a:majorFont>
        <a:latin typeface="Helvetica"/>
        <a:ea typeface="Helvetica"/>
        <a:cs typeface="Helvetica"/>
      </a:majorFont>
      <a:minorFont>
        <a:latin typeface="Calibri"/>
        <a:ea typeface="Calibri"/>
        <a:cs typeface="Calibri"/>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8575"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Palatino Linotype"/>
            <a:ea typeface="Palatino Linotype"/>
            <a:cs typeface="Palatino Linotype"/>
            <a:sym typeface="Palatino Linotyp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8575"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Palatino Linotype"/>
            <a:ea typeface="Palatino Linotype"/>
            <a:cs typeface="Palatino Linotype"/>
            <a:sym typeface="Palatino Linotyp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