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70" r:id="rId12"/>
    <p:sldId id="271" r:id="rId13"/>
    <p:sldId id="273" r:id="rId14"/>
    <p:sldId id="274" r:id="rId15"/>
    <p:sldId id="275" r:id="rId16"/>
    <p:sldId id="284" r:id="rId17"/>
    <p:sldId id="276" r:id="rId18"/>
    <p:sldId id="277" r:id="rId19"/>
    <p:sldId id="279" r:id="rId20"/>
    <p:sldId id="280" r:id="rId21"/>
    <p:sldId id="283" r:id="rId22"/>
    <p:sldId id="281"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5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C5614BB-CAF6-4FC3-B72F-1682AAC83E3A}" type="datetimeFigureOut">
              <a:rPr lang="en-US" smtClean="0"/>
              <a:t>10/18/2013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7139E04-07A9-4F2A-AC8A-00789B9C7976}"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614BB-CAF6-4FC3-B72F-1682AAC83E3A}" type="datetimeFigureOut">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39E04-07A9-4F2A-AC8A-00789B9C7976}"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614BB-CAF6-4FC3-B72F-1682AAC83E3A}" type="datetimeFigureOut">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39E04-07A9-4F2A-AC8A-00789B9C7976}"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614BB-CAF6-4FC3-B72F-1682AAC83E3A}" type="datetimeFigureOut">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39E04-07A9-4F2A-AC8A-00789B9C7976}"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5614BB-CAF6-4FC3-B72F-1682AAC83E3A}" type="datetimeFigureOut">
              <a:rPr lang="en-US" smtClean="0"/>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39E04-07A9-4F2A-AC8A-00789B9C797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C5614BB-CAF6-4FC3-B72F-1682AAC83E3A}" type="datetimeFigureOut">
              <a:rPr lang="en-US" smtClean="0"/>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39E04-07A9-4F2A-AC8A-00789B9C7976}"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5614BB-CAF6-4FC3-B72F-1682AAC83E3A}" type="datetimeFigureOut">
              <a:rPr lang="en-US" smtClean="0"/>
              <a:t>10/18/2013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139E04-07A9-4F2A-AC8A-00789B9C7976}"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5614BB-CAF6-4FC3-B72F-1682AAC83E3A}" type="datetimeFigureOut">
              <a:rPr lang="en-US" smtClean="0"/>
              <a:t>10/18/2013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139E04-07A9-4F2A-AC8A-00789B9C7976}"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614BB-CAF6-4FC3-B72F-1682AAC83E3A}" type="datetimeFigureOut">
              <a:rPr lang="en-US" smtClean="0"/>
              <a:t>10/18/2013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139E04-07A9-4F2A-AC8A-00789B9C79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614BB-CAF6-4FC3-B72F-1682AAC83E3A}" type="datetimeFigureOut">
              <a:rPr lang="en-US" smtClean="0"/>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39E04-07A9-4F2A-AC8A-00789B9C79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614BB-CAF6-4FC3-B72F-1682AAC83E3A}" type="datetimeFigureOut">
              <a:rPr lang="en-US" smtClean="0"/>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39E04-07A9-4F2A-AC8A-00789B9C79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C5614BB-CAF6-4FC3-B72F-1682AAC83E3A}" type="datetimeFigureOut">
              <a:rPr lang="en-US" smtClean="0"/>
              <a:t>10/18/2013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7139E04-07A9-4F2A-AC8A-00789B9C79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jscc.edu/financial-aid/getting-started/types-of-financial-aid/lottery.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fafsa.gov/" TargetMode="External"/><Relationship Id="rId2" Type="http://schemas.openxmlformats.org/officeDocument/2006/relationships/hyperlink" Target="http://www.tn.gov/collegepay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jbyrd@jscc.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Tennessee Education Lottery Scholarship</a:t>
            </a:r>
            <a:br>
              <a:rPr lang="en-US" dirty="0" smtClean="0"/>
            </a:br>
            <a:r>
              <a:rPr lang="en-US" dirty="0" smtClean="0"/>
              <a:t>Non-traditional</a:t>
            </a:r>
            <a:endParaRPr lang="en-US" dirty="0"/>
          </a:p>
        </p:txBody>
      </p:sp>
      <p:sp>
        <p:nvSpPr>
          <p:cNvPr id="3" name="Subtitle 2"/>
          <p:cNvSpPr>
            <a:spLocks noGrp="1"/>
          </p:cNvSpPr>
          <p:nvPr>
            <p:ph type="subTitle" idx="1"/>
          </p:nvPr>
        </p:nvSpPr>
        <p:spPr/>
        <p:txBody>
          <a:bodyPr>
            <a:normAutofit lnSpcReduction="10000"/>
          </a:bodyPr>
          <a:lstStyle/>
          <a:p>
            <a:r>
              <a:rPr lang="en-US" dirty="0" smtClean="0"/>
              <a:t>Jackson State Community College</a:t>
            </a:r>
          </a:p>
          <a:p>
            <a:r>
              <a:rPr lang="en-US" dirty="0" smtClean="0"/>
              <a:t>Jennifer Byrd</a:t>
            </a:r>
          </a:p>
          <a:p>
            <a:r>
              <a:rPr lang="en-US" dirty="0" smtClean="0"/>
              <a:t>Financial Aid Officer </a:t>
            </a:r>
          </a:p>
          <a:p>
            <a:r>
              <a:rPr lang="en-US" dirty="0" smtClean="0"/>
              <a:t>Fall 2013</a:t>
            </a:r>
            <a:endParaRPr lang="en-US" dirty="0"/>
          </a:p>
        </p:txBody>
      </p:sp>
    </p:spTree>
    <p:extLst>
      <p:ext uri="{BB962C8B-B14F-4D97-AF65-F5344CB8AC3E}">
        <p14:creationId xmlns:p14="http://schemas.microsoft.com/office/powerpoint/2010/main" val="2672084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To begin receiving the Lottery as a Non-traditional student, the student must first attempt 12 hours earning a 2.75 Lottery GPA</a:t>
            </a:r>
          </a:p>
          <a:p>
            <a:r>
              <a:rPr lang="en-US" dirty="0" smtClean="0"/>
              <a:t>The Lottery GPA is determined only using those hours taken after beginning college as a first time freshman or after the two calendar year break in enrollment</a:t>
            </a:r>
          </a:p>
          <a:p>
            <a:r>
              <a:rPr lang="en-US" dirty="0" smtClean="0"/>
              <a:t>Students must also meet JSCC’s Satisfactory Academic Progress (SAP) policy to begin receiving the Non-traditional Lottery scholarship</a:t>
            </a:r>
            <a:endParaRPr lang="en-US" dirty="0"/>
          </a:p>
        </p:txBody>
      </p:sp>
      <p:sp>
        <p:nvSpPr>
          <p:cNvPr id="3" name="Title 2"/>
          <p:cNvSpPr>
            <a:spLocks noGrp="1"/>
          </p:cNvSpPr>
          <p:nvPr>
            <p:ph type="title"/>
          </p:nvPr>
        </p:nvSpPr>
        <p:spPr/>
        <p:txBody>
          <a:bodyPr/>
          <a:lstStyle/>
          <a:p>
            <a:r>
              <a:rPr lang="en-US" sz="4800" dirty="0" smtClean="0"/>
              <a:t>Receipt as a Non-Traditional Student</a:t>
            </a:r>
            <a:endParaRPr lang="en-US" sz="4800" dirty="0"/>
          </a:p>
        </p:txBody>
      </p:sp>
    </p:spTree>
    <p:extLst>
      <p:ext uri="{BB962C8B-B14F-4D97-AF65-F5344CB8AC3E}">
        <p14:creationId xmlns:p14="http://schemas.microsoft.com/office/powerpoint/2010/main" val="315711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If a student trying to establish eligibility for the Non-traditional Lottery scholarship is going withdraw from a semester, they will need to request PRIOR permission from the IRP so that they may still continue establishing eligibility; otherwise, they will have to begin again with another two year calendar break before they may be evaluated. </a:t>
            </a:r>
          </a:p>
          <a:p>
            <a:r>
              <a:rPr lang="en-US" dirty="0" smtClean="0"/>
              <a:t>This must also be done to sit out a semester.</a:t>
            </a:r>
          </a:p>
        </p:txBody>
      </p:sp>
      <p:sp>
        <p:nvSpPr>
          <p:cNvPr id="3" name="Title 2"/>
          <p:cNvSpPr>
            <a:spLocks noGrp="1"/>
          </p:cNvSpPr>
          <p:nvPr>
            <p:ph type="title"/>
          </p:nvPr>
        </p:nvSpPr>
        <p:spPr/>
        <p:txBody>
          <a:bodyPr/>
          <a:lstStyle/>
          <a:p>
            <a:r>
              <a:rPr lang="en-US" dirty="0" smtClean="0"/>
              <a:t>Changes in Enrollment</a:t>
            </a:r>
            <a:endParaRPr lang="en-US" dirty="0"/>
          </a:p>
        </p:txBody>
      </p:sp>
    </p:spTree>
    <p:extLst>
      <p:ext uri="{BB962C8B-B14F-4D97-AF65-F5344CB8AC3E}">
        <p14:creationId xmlns:p14="http://schemas.microsoft.com/office/powerpoint/2010/main" val="856317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See the Financial Aid Office BEFORE you make any changes to your enrollment status or degree</a:t>
            </a:r>
          </a:p>
          <a:p>
            <a:r>
              <a:rPr lang="en-US" dirty="0" smtClean="0"/>
              <a:t>If you have questions about your future eligibility or your TELS GPA, please see us</a:t>
            </a:r>
          </a:p>
          <a:p>
            <a:r>
              <a:rPr lang="en-US" dirty="0" smtClean="0"/>
              <a:t>ALL changes in enrollment brackets or sitting out a semester require PRIOR permission from the IRP </a:t>
            </a:r>
          </a:p>
          <a:p>
            <a:r>
              <a:rPr lang="en-US" dirty="0" smtClean="0"/>
              <a:t>Forms to obtain said permission may be found </a:t>
            </a:r>
            <a:r>
              <a:rPr lang="en-US" dirty="0"/>
              <a:t>at </a:t>
            </a:r>
            <a:r>
              <a:rPr lang="en-US" dirty="0">
                <a:hlinkClick r:id="rId2"/>
              </a:rPr>
              <a:t>http://</a:t>
            </a:r>
            <a:r>
              <a:rPr lang="en-US" dirty="0" smtClean="0">
                <a:hlinkClick r:id="rId2"/>
              </a:rPr>
              <a:t>www.jscc.edu/financial-aid/getting-started/types-of-financial-aid/lottery.html</a:t>
            </a:r>
            <a:r>
              <a:rPr lang="en-US" dirty="0" smtClean="0"/>
              <a:t> </a:t>
            </a:r>
            <a:endParaRPr lang="en-US" dirty="0"/>
          </a:p>
        </p:txBody>
      </p:sp>
      <p:sp>
        <p:nvSpPr>
          <p:cNvPr id="3" name="Title 2"/>
          <p:cNvSpPr>
            <a:spLocks noGrp="1"/>
          </p:cNvSpPr>
          <p:nvPr>
            <p:ph type="title"/>
          </p:nvPr>
        </p:nvSpPr>
        <p:spPr/>
        <p:txBody>
          <a:bodyPr/>
          <a:lstStyle/>
          <a:p>
            <a:r>
              <a:rPr lang="en-US" dirty="0" smtClean="0"/>
              <a:t>Refer to Financial Aid</a:t>
            </a:r>
            <a:endParaRPr lang="en-US" dirty="0"/>
          </a:p>
        </p:txBody>
      </p:sp>
    </p:spTree>
    <p:extLst>
      <p:ext uri="{BB962C8B-B14F-4D97-AF65-F5344CB8AC3E}">
        <p14:creationId xmlns:p14="http://schemas.microsoft.com/office/powerpoint/2010/main" val="3362456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Ways to have unsatisfactory standing  - appeal process for SAP is separate from Lottery appeal</a:t>
            </a:r>
          </a:p>
          <a:p>
            <a:pPr lvl="1"/>
            <a:r>
              <a:rPr lang="en-US" dirty="0" smtClean="0"/>
              <a:t>Not complete any credits in one semester</a:t>
            </a:r>
          </a:p>
          <a:p>
            <a:pPr lvl="1"/>
            <a:r>
              <a:rPr lang="en-US" dirty="0" smtClean="0"/>
              <a:t>Fail to meet minimum GPA standards (see chart in policy) – NOT APPEALABLE</a:t>
            </a:r>
          </a:p>
          <a:p>
            <a:pPr lvl="1"/>
            <a:r>
              <a:rPr lang="en-US" dirty="0" smtClean="0"/>
              <a:t>Fail to meet Pace (only looks at college level work) – must be 67%</a:t>
            </a:r>
          </a:p>
          <a:p>
            <a:pPr lvl="1"/>
            <a:r>
              <a:rPr lang="en-US" dirty="0" smtClean="0"/>
              <a:t>Reach Maximum time limit – 150% of program length (for example for a 60 hour program this would be 90 hours)</a:t>
            </a:r>
            <a:endParaRPr lang="en-US" dirty="0"/>
          </a:p>
        </p:txBody>
      </p:sp>
      <p:sp>
        <p:nvSpPr>
          <p:cNvPr id="3" name="Title 2"/>
          <p:cNvSpPr>
            <a:spLocks noGrp="1"/>
          </p:cNvSpPr>
          <p:nvPr>
            <p:ph type="title"/>
          </p:nvPr>
        </p:nvSpPr>
        <p:spPr/>
        <p:txBody>
          <a:bodyPr/>
          <a:lstStyle/>
          <a:p>
            <a:r>
              <a:rPr lang="en-US" dirty="0" smtClean="0"/>
              <a:t>SAP</a:t>
            </a:r>
            <a:endParaRPr lang="en-US" dirty="0"/>
          </a:p>
        </p:txBody>
      </p:sp>
    </p:spTree>
    <p:extLst>
      <p:ext uri="{BB962C8B-B14F-4D97-AF65-F5344CB8AC3E}">
        <p14:creationId xmlns:p14="http://schemas.microsoft.com/office/powerpoint/2010/main" val="3859413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Pace is a calculation of the cumulative college level hours earned divided by the cumulative college level hours attempted</a:t>
            </a:r>
          </a:p>
          <a:p>
            <a:r>
              <a:rPr lang="en-US" dirty="0" smtClean="0"/>
              <a:t>If a student takes 15 hours of college level work in the fall semester passes 9 hours, withdraws from 3 hours and fails 3 hours, their Pace would be 60% (9/15). This student would be unsatisfactory. This would cause them to lose federal and state aid (including lottery)</a:t>
            </a:r>
          </a:p>
          <a:p>
            <a:r>
              <a:rPr lang="en-US" dirty="0" smtClean="0"/>
              <a:t>If this same student passed 12 hours and failed 3 hours, their Pace would be 80% (12/15). </a:t>
            </a:r>
          </a:p>
        </p:txBody>
      </p:sp>
      <p:sp>
        <p:nvSpPr>
          <p:cNvPr id="3" name="Title 2"/>
          <p:cNvSpPr>
            <a:spLocks noGrp="1"/>
          </p:cNvSpPr>
          <p:nvPr>
            <p:ph type="title"/>
          </p:nvPr>
        </p:nvSpPr>
        <p:spPr/>
        <p:txBody>
          <a:bodyPr/>
          <a:lstStyle/>
          <a:p>
            <a:r>
              <a:rPr lang="en-US" dirty="0" smtClean="0"/>
              <a:t>Example of Pace</a:t>
            </a:r>
            <a:endParaRPr lang="en-US" dirty="0"/>
          </a:p>
        </p:txBody>
      </p:sp>
    </p:spTree>
    <p:extLst>
      <p:ext uri="{BB962C8B-B14F-4D97-AF65-F5344CB8AC3E}">
        <p14:creationId xmlns:p14="http://schemas.microsoft.com/office/powerpoint/2010/main" val="4042145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student’s TELS GPA and JSCC GPA may differ</a:t>
            </a:r>
          </a:p>
          <a:p>
            <a:r>
              <a:rPr lang="en-US" dirty="0" smtClean="0"/>
              <a:t>Reasons include</a:t>
            </a:r>
          </a:p>
          <a:p>
            <a:pPr lvl="1"/>
            <a:r>
              <a:rPr lang="en-US" dirty="0" smtClean="0"/>
              <a:t>Classes taken in high school</a:t>
            </a:r>
          </a:p>
          <a:p>
            <a:pPr lvl="1"/>
            <a:r>
              <a:rPr lang="en-US" dirty="0" smtClean="0"/>
              <a:t>Transfer credits (included for TELS even though grades are not included in JSCC GPA)</a:t>
            </a:r>
          </a:p>
          <a:p>
            <a:pPr lvl="1"/>
            <a:r>
              <a:rPr lang="en-US" dirty="0" smtClean="0"/>
              <a:t>Repeated courses</a:t>
            </a:r>
          </a:p>
          <a:p>
            <a:pPr lvl="1"/>
            <a:r>
              <a:rPr lang="en-US" dirty="0" smtClean="0"/>
              <a:t>For Non-traditional students – courses taken prior to 2 year break and/or the 12 hours taken to establish eligibility are excluded (or if the student did not request to be evaluated until later they may have more hours)</a:t>
            </a:r>
            <a:endParaRPr lang="en-US" dirty="0"/>
          </a:p>
        </p:txBody>
      </p:sp>
      <p:sp>
        <p:nvSpPr>
          <p:cNvPr id="3" name="Title 2"/>
          <p:cNvSpPr>
            <a:spLocks noGrp="1"/>
          </p:cNvSpPr>
          <p:nvPr>
            <p:ph type="title"/>
          </p:nvPr>
        </p:nvSpPr>
        <p:spPr/>
        <p:txBody>
          <a:bodyPr/>
          <a:lstStyle/>
          <a:p>
            <a:r>
              <a:rPr lang="en-US" sz="4800" dirty="0" smtClean="0"/>
              <a:t>TELS GPA vs. JSCC GPA</a:t>
            </a:r>
            <a:endParaRPr lang="en-US" sz="4800" dirty="0"/>
          </a:p>
        </p:txBody>
      </p:sp>
    </p:spTree>
    <p:extLst>
      <p:ext uri="{BB962C8B-B14F-4D97-AF65-F5344CB8AC3E}">
        <p14:creationId xmlns:p14="http://schemas.microsoft.com/office/powerpoint/2010/main" val="398827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If a student was a first time freshman but was here for three semester before they heard about the non-traditional scholarship, they may still ask to be evaluated. If they meet all the other eligibility criteria, we will evaluate their hours.</a:t>
            </a:r>
          </a:p>
          <a:p>
            <a:r>
              <a:rPr lang="en-US" dirty="0" smtClean="0"/>
              <a:t>Say they have 36 attempted hours with a 3.0. We will look back at what they had at their 24 hour benchmark hours and see what they had then to determine eligibility. We will also look to ensure that they have been enrolled each fall and spring with no withdrawals. </a:t>
            </a:r>
            <a:endParaRPr lang="en-US" dirty="0"/>
          </a:p>
          <a:p>
            <a:r>
              <a:rPr lang="en-US" dirty="0" smtClean="0"/>
              <a:t>If they are eligible, ALL 36 hours will be excluded once they start receiving the award and they will begin at zero. This is ONLY for the TELS GPA, not the JSCC GPA.</a:t>
            </a:r>
            <a:endParaRPr lang="en-US" dirty="0"/>
          </a:p>
        </p:txBody>
      </p:sp>
      <p:sp>
        <p:nvSpPr>
          <p:cNvPr id="3" name="Title 2"/>
          <p:cNvSpPr>
            <a:spLocks noGrp="1"/>
          </p:cNvSpPr>
          <p:nvPr>
            <p:ph type="title"/>
          </p:nvPr>
        </p:nvSpPr>
        <p:spPr/>
        <p:txBody>
          <a:bodyPr/>
          <a:lstStyle/>
          <a:p>
            <a:r>
              <a:rPr lang="en-US" sz="4000" dirty="0" smtClean="0"/>
              <a:t>Example of Non Traditional Hours</a:t>
            </a:r>
            <a:endParaRPr lang="en-US" sz="4000" dirty="0"/>
          </a:p>
        </p:txBody>
      </p:sp>
    </p:spTree>
    <p:extLst>
      <p:ext uri="{BB962C8B-B14F-4D97-AF65-F5344CB8AC3E}">
        <p14:creationId xmlns:p14="http://schemas.microsoft.com/office/powerpoint/2010/main" val="2368746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Hours that count in attempted hours</a:t>
            </a:r>
          </a:p>
          <a:p>
            <a:pPr lvl="1"/>
            <a:r>
              <a:rPr lang="en-US" dirty="0" smtClean="0"/>
              <a:t>Learning Support courses (also called DSP)</a:t>
            </a:r>
          </a:p>
          <a:p>
            <a:pPr lvl="1"/>
            <a:r>
              <a:rPr lang="en-US" dirty="0" smtClean="0"/>
              <a:t>W’s (after the census date)</a:t>
            </a:r>
          </a:p>
          <a:p>
            <a:pPr lvl="1"/>
            <a:r>
              <a:rPr lang="en-US" dirty="0" smtClean="0"/>
              <a:t>F’s</a:t>
            </a:r>
          </a:p>
          <a:p>
            <a:pPr lvl="1"/>
            <a:r>
              <a:rPr lang="en-US" dirty="0" smtClean="0"/>
              <a:t>I’s</a:t>
            </a:r>
          </a:p>
          <a:p>
            <a:pPr lvl="1"/>
            <a:r>
              <a:rPr lang="en-US" dirty="0" smtClean="0"/>
              <a:t>Repeated courses</a:t>
            </a:r>
          </a:p>
          <a:p>
            <a:pPr lvl="1"/>
            <a:r>
              <a:rPr lang="en-US" dirty="0" smtClean="0"/>
              <a:t>Passed courses</a:t>
            </a:r>
          </a:p>
          <a:p>
            <a:pPr lvl="1"/>
            <a:r>
              <a:rPr lang="en-US" dirty="0" smtClean="0"/>
              <a:t>Transfer hours (even if JSCC does not accept them)</a:t>
            </a:r>
            <a:endParaRPr lang="en-US" dirty="0"/>
          </a:p>
        </p:txBody>
      </p:sp>
      <p:sp>
        <p:nvSpPr>
          <p:cNvPr id="3" name="Title 2"/>
          <p:cNvSpPr>
            <a:spLocks noGrp="1"/>
          </p:cNvSpPr>
          <p:nvPr>
            <p:ph type="title"/>
          </p:nvPr>
        </p:nvSpPr>
        <p:spPr/>
        <p:txBody>
          <a:bodyPr/>
          <a:lstStyle/>
          <a:p>
            <a:r>
              <a:rPr lang="en-US" dirty="0" smtClean="0"/>
              <a:t>Attempted hours</a:t>
            </a:r>
            <a:endParaRPr lang="en-US" dirty="0"/>
          </a:p>
        </p:txBody>
      </p:sp>
    </p:spTree>
    <p:extLst>
      <p:ext uri="{BB962C8B-B14F-4D97-AF65-F5344CB8AC3E}">
        <p14:creationId xmlns:p14="http://schemas.microsoft.com/office/powerpoint/2010/main" val="223032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Courses excluded from attempted hours</a:t>
            </a:r>
          </a:p>
          <a:p>
            <a:pPr lvl="1"/>
            <a:r>
              <a:rPr lang="en-US" dirty="0" smtClean="0"/>
              <a:t>Audit (however, can cause you to lose eligibility if switched to audit during term)</a:t>
            </a:r>
          </a:p>
          <a:p>
            <a:pPr lvl="1"/>
            <a:r>
              <a:rPr lang="en-US" dirty="0" smtClean="0"/>
              <a:t>Taken before high school graduation</a:t>
            </a:r>
          </a:p>
          <a:p>
            <a:pPr lvl="1"/>
            <a:r>
              <a:rPr lang="en-US" dirty="0" smtClean="0"/>
              <a:t>Continuing Education courses</a:t>
            </a:r>
          </a:p>
          <a:p>
            <a:pPr lvl="1"/>
            <a:r>
              <a:rPr lang="en-US" dirty="0" smtClean="0"/>
              <a:t>By examination (CLEP, AP, etc.)</a:t>
            </a:r>
          </a:p>
          <a:p>
            <a:pPr lvl="1"/>
            <a:r>
              <a:rPr lang="en-US" dirty="0" smtClean="0"/>
              <a:t>W’s (before census date)</a:t>
            </a:r>
          </a:p>
          <a:p>
            <a:pPr lvl="1"/>
            <a:r>
              <a:rPr lang="en-US" dirty="0" smtClean="0"/>
              <a:t>Military credit</a:t>
            </a:r>
          </a:p>
          <a:p>
            <a:pPr lvl="1"/>
            <a:r>
              <a:rPr lang="en-US" dirty="0" smtClean="0"/>
              <a:t>Any hours taken prior to the 2 year break for non-traditional students AND the credit hours used to establish eligibility (once they begin receiving the scholarship)</a:t>
            </a:r>
            <a:endParaRPr lang="en-US" dirty="0"/>
          </a:p>
        </p:txBody>
      </p:sp>
      <p:sp>
        <p:nvSpPr>
          <p:cNvPr id="3" name="Title 2"/>
          <p:cNvSpPr>
            <a:spLocks noGrp="1"/>
          </p:cNvSpPr>
          <p:nvPr>
            <p:ph type="title"/>
          </p:nvPr>
        </p:nvSpPr>
        <p:spPr/>
        <p:txBody>
          <a:bodyPr/>
          <a:lstStyle/>
          <a:p>
            <a:r>
              <a:rPr lang="en-US" sz="4400" dirty="0" smtClean="0"/>
              <a:t>Attempted hours - continued</a:t>
            </a:r>
            <a:endParaRPr lang="en-US" sz="4400" dirty="0"/>
          </a:p>
        </p:txBody>
      </p:sp>
    </p:spTree>
    <p:extLst>
      <p:ext uri="{BB962C8B-B14F-4D97-AF65-F5344CB8AC3E}">
        <p14:creationId xmlns:p14="http://schemas.microsoft.com/office/powerpoint/2010/main" val="4514601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IRP is responsible for hearing appeals from students who have lost eligibility and petitions from students wanting to drop/withdraw/sit out</a:t>
            </a:r>
          </a:p>
          <a:p>
            <a:r>
              <a:rPr lang="en-US" dirty="0" smtClean="0"/>
              <a:t>Grounds must be medical or personal (such as illness, death of immediate family member, extreme financial hardship, etc.) and MUST be documented</a:t>
            </a:r>
          </a:p>
          <a:p>
            <a:r>
              <a:rPr lang="en-US" b="1" dirty="0" smtClean="0"/>
              <a:t>LOW GPA IS NOT APPEALABLE</a:t>
            </a:r>
            <a:endParaRPr lang="en-US" b="1" dirty="0"/>
          </a:p>
        </p:txBody>
      </p:sp>
      <p:sp>
        <p:nvSpPr>
          <p:cNvPr id="3" name="Title 2"/>
          <p:cNvSpPr>
            <a:spLocks noGrp="1"/>
          </p:cNvSpPr>
          <p:nvPr>
            <p:ph type="title"/>
          </p:nvPr>
        </p:nvSpPr>
        <p:spPr/>
        <p:txBody>
          <a:bodyPr/>
          <a:lstStyle/>
          <a:p>
            <a:r>
              <a:rPr lang="en-US" sz="4400" dirty="0" smtClean="0"/>
              <a:t>IRP – Institutional Review Panel</a:t>
            </a:r>
            <a:endParaRPr lang="en-US" sz="4400" dirty="0"/>
          </a:p>
        </p:txBody>
      </p:sp>
    </p:spTree>
    <p:extLst>
      <p:ext uri="{BB962C8B-B14F-4D97-AF65-F5344CB8AC3E}">
        <p14:creationId xmlns:p14="http://schemas.microsoft.com/office/powerpoint/2010/main" val="1945868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TELS – Tennessee Education Lottery Scholarship</a:t>
            </a:r>
          </a:p>
          <a:p>
            <a:r>
              <a:rPr lang="en-US" dirty="0" smtClean="0"/>
              <a:t>TSAC – Tennessee Student Assistance Corporation (</a:t>
            </a:r>
            <a:r>
              <a:rPr lang="en-US" dirty="0" smtClean="0">
                <a:hlinkClick r:id="rId2"/>
              </a:rPr>
              <a:t>www.tn.gov/collegepays</a:t>
            </a:r>
            <a:r>
              <a:rPr lang="en-US" dirty="0" smtClean="0"/>
              <a:t>)</a:t>
            </a:r>
          </a:p>
          <a:p>
            <a:r>
              <a:rPr lang="en-US" dirty="0" smtClean="0"/>
              <a:t>FAFSA – Free Application for Federal Student Aid (</a:t>
            </a:r>
            <a:r>
              <a:rPr lang="en-US" dirty="0" smtClean="0">
                <a:hlinkClick r:id="rId3"/>
              </a:rPr>
              <a:t>www.fafsa.gov</a:t>
            </a:r>
            <a:r>
              <a:rPr lang="en-US" dirty="0" smtClean="0"/>
              <a:t> )</a:t>
            </a:r>
          </a:p>
          <a:p>
            <a:r>
              <a:rPr lang="en-US" dirty="0" smtClean="0"/>
              <a:t>IRP – Institutional Review Panel</a:t>
            </a:r>
          </a:p>
          <a:p>
            <a:r>
              <a:rPr lang="en-US" dirty="0" smtClean="0"/>
              <a:t>AGI – Adjusted Gross Income from Federal Tax Return</a:t>
            </a:r>
          </a:p>
          <a:p>
            <a:r>
              <a:rPr lang="en-US" dirty="0" smtClean="0"/>
              <a:t>SAP – Satisfactory Academic Progress</a:t>
            </a:r>
            <a:endParaRPr lang="en-US" dirty="0"/>
          </a:p>
        </p:txBody>
      </p:sp>
      <p:sp>
        <p:nvSpPr>
          <p:cNvPr id="3" name="Title 2"/>
          <p:cNvSpPr>
            <a:spLocks noGrp="1"/>
          </p:cNvSpPr>
          <p:nvPr>
            <p:ph type="title"/>
          </p:nvPr>
        </p:nvSpPr>
        <p:spPr/>
        <p:txBody>
          <a:bodyPr/>
          <a:lstStyle/>
          <a:p>
            <a:r>
              <a:rPr lang="en-US" dirty="0" smtClean="0"/>
              <a:t>Common Acronyms</a:t>
            </a:r>
            <a:endParaRPr lang="en-US" dirty="0"/>
          </a:p>
        </p:txBody>
      </p:sp>
    </p:spTree>
    <p:extLst>
      <p:ext uri="{BB962C8B-B14F-4D97-AF65-F5344CB8AC3E}">
        <p14:creationId xmlns:p14="http://schemas.microsoft.com/office/powerpoint/2010/main" val="1854635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Student completes appropriate form (found on our website) and submits it along with a detailed, signed letter and documentation to the Financial Aid Office</a:t>
            </a:r>
          </a:p>
          <a:p>
            <a:r>
              <a:rPr lang="en-US" dirty="0" smtClean="0"/>
              <a:t>IRP reviews and decides on appeal within 14 days </a:t>
            </a:r>
          </a:p>
          <a:p>
            <a:r>
              <a:rPr lang="en-US" dirty="0" smtClean="0"/>
              <a:t>Student is notified in writing by Financial Aid of IRP’s decision</a:t>
            </a:r>
          </a:p>
          <a:p>
            <a:r>
              <a:rPr lang="en-US" dirty="0" smtClean="0"/>
              <a:t>If appeal is denied by IRP, student may appeal this decision to TSAC’s Appeal Board (this information is provided to the student at that point)</a:t>
            </a:r>
          </a:p>
        </p:txBody>
      </p:sp>
      <p:sp>
        <p:nvSpPr>
          <p:cNvPr id="3" name="Title 2"/>
          <p:cNvSpPr>
            <a:spLocks noGrp="1"/>
          </p:cNvSpPr>
          <p:nvPr>
            <p:ph type="title"/>
          </p:nvPr>
        </p:nvSpPr>
        <p:spPr/>
        <p:txBody>
          <a:bodyPr/>
          <a:lstStyle/>
          <a:p>
            <a:r>
              <a:rPr lang="en-US" dirty="0" smtClean="0"/>
              <a:t>Appeal Process</a:t>
            </a:r>
            <a:endParaRPr lang="en-US" dirty="0"/>
          </a:p>
        </p:txBody>
      </p:sp>
    </p:spTree>
    <p:extLst>
      <p:ext uri="{BB962C8B-B14F-4D97-AF65-F5344CB8AC3E}">
        <p14:creationId xmlns:p14="http://schemas.microsoft.com/office/powerpoint/2010/main" val="1399056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think you might be eligible (based on the criteria from earlier) for the Non-traditional Lottery, you may contact the Financial Aid Office </a:t>
            </a:r>
            <a:r>
              <a:rPr lang="en-US" b="1" dirty="0" smtClean="0"/>
              <a:t>after</a:t>
            </a:r>
            <a:r>
              <a:rPr lang="en-US" dirty="0" smtClean="0"/>
              <a:t> you have attempted 12 credit hours with a 2.75 GPA and ask to be evaluated. </a:t>
            </a:r>
          </a:p>
          <a:p>
            <a:r>
              <a:rPr lang="en-US" dirty="0" smtClean="0"/>
              <a:t>Contact information is on the last slide.</a:t>
            </a:r>
            <a:endParaRPr lang="en-US" dirty="0"/>
          </a:p>
        </p:txBody>
      </p:sp>
      <p:sp>
        <p:nvSpPr>
          <p:cNvPr id="3" name="Title 2"/>
          <p:cNvSpPr>
            <a:spLocks noGrp="1"/>
          </p:cNvSpPr>
          <p:nvPr>
            <p:ph type="title"/>
          </p:nvPr>
        </p:nvSpPr>
        <p:spPr/>
        <p:txBody>
          <a:bodyPr/>
          <a:lstStyle/>
          <a:p>
            <a:r>
              <a:rPr lang="en-US" dirty="0" smtClean="0"/>
              <a:t>To request review	</a:t>
            </a:r>
            <a:endParaRPr lang="en-US" dirty="0"/>
          </a:p>
        </p:txBody>
      </p:sp>
    </p:spTree>
    <p:extLst>
      <p:ext uri="{BB962C8B-B14F-4D97-AF65-F5344CB8AC3E}">
        <p14:creationId xmlns:p14="http://schemas.microsoft.com/office/powerpoint/2010/main" val="1634465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Get to know your teachers</a:t>
            </a:r>
          </a:p>
          <a:p>
            <a:r>
              <a:rPr lang="en-US" dirty="0" smtClean="0"/>
              <a:t>Seek help early – tutoring is available</a:t>
            </a:r>
          </a:p>
          <a:p>
            <a:pPr lvl="1"/>
            <a:r>
              <a:rPr lang="en-US" dirty="0" smtClean="0"/>
              <a:t>AAC</a:t>
            </a:r>
          </a:p>
          <a:p>
            <a:pPr lvl="1"/>
            <a:r>
              <a:rPr lang="en-US" dirty="0" smtClean="0"/>
              <a:t>Math Lab</a:t>
            </a:r>
          </a:p>
          <a:p>
            <a:pPr lvl="1"/>
            <a:r>
              <a:rPr lang="en-US" dirty="0" smtClean="0"/>
              <a:t>Writing Center</a:t>
            </a:r>
          </a:p>
          <a:p>
            <a:r>
              <a:rPr lang="en-US" dirty="0" smtClean="0"/>
              <a:t>Go to the Counseling Office if you are having personal issues and need assistance</a:t>
            </a:r>
          </a:p>
          <a:p>
            <a:r>
              <a:rPr lang="en-US" dirty="0" smtClean="0"/>
              <a:t>We are here for you!! We want you to succeed!</a:t>
            </a:r>
            <a:endParaRPr lang="en-US" dirty="0"/>
          </a:p>
        </p:txBody>
      </p:sp>
      <p:sp>
        <p:nvSpPr>
          <p:cNvPr id="3" name="Title 2"/>
          <p:cNvSpPr>
            <a:spLocks noGrp="1"/>
          </p:cNvSpPr>
          <p:nvPr>
            <p:ph type="title"/>
          </p:nvPr>
        </p:nvSpPr>
        <p:spPr/>
        <p:txBody>
          <a:bodyPr/>
          <a:lstStyle/>
          <a:p>
            <a:r>
              <a:rPr lang="en-US" sz="4800" dirty="0" smtClean="0"/>
              <a:t>Suggestions for your success</a:t>
            </a:r>
            <a:endParaRPr lang="en-US" sz="4800" dirty="0"/>
          </a:p>
        </p:txBody>
      </p:sp>
    </p:spTree>
    <p:extLst>
      <p:ext uri="{BB962C8B-B14F-4D97-AF65-F5344CB8AC3E}">
        <p14:creationId xmlns:p14="http://schemas.microsoft.com/office/powerpoint/2010/main" val="1038316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7100" dirty="0" smtClean="0"/>
              <a:t>???????</a:t>
            </a:r>
          </a:p>
          <a:p>
            <a:r>
              <a:rPr lang="en-US" sz="4400" dirty="0" smtClean="0"/>
              <a:t>Contact Information</a:t>
            </a:r>
          </a:p>
          <a:p>
            <a:r>
              <a:rPr lang="en-US" sz="4400" dirty="0" smtClean="0"/>
              <a:t>Jennifer Byrd – Financial Aid Officer</a:t>
            </a:r>
          </a:p>
          <a:p>
            <a:r>
              <a:rPr lang="en-US" sz="4400" dirty="0" smtClean="0">
                <a:hlinkClick r:id="rId2"/>
              </a:rPr>
              <a:t>jbyrd@jscc.edu</a:t>
            </a:r>
            <a:endParaRPr lang="en-US" sz="4400" dirty="0" smtClean="0"/>
          </a:p>
          <a:p>
            <a:r>
              <a:rPr lang="en-US" sz="4400" dirty="0" smtClean="0"/>
              <a:t>731-425-2605</a:t>
            </a:r>
          </a:p>
          <a:p>
            <a:r>
              <a:rPr lang="en-US" sz="4400" dirty="0" smtClean="0"/>
              <a:t>Financial Aid Office</a:t>
            </a:r>
            <a:endParaRPr lang="en-US" sz="4400"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667395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Student completes FAFSA or renewal FAFSA by September 1</a:t>
            </a:r>
            <a:r>
              <a:rPr lang="en-US" baseline="30000" dirty="0" smtClean="0"/>
              <a:t>st</a:t>
            </a:r>
            <a:r>
              <a:rPr lang="en-US" dirty="0" smtClean="0"/>
              <a:t> deadline (preferably by one of our other deadlines – listed on next slide)</a:t>
            </a:r>
          </a:p>
          <a:p>
            <a:r>
              <a:rPr lang="en-US" dirty="0" smtClean="0"/>
              <a:t>TSAC receives FAFSA data </a:t>
            </a:r>
          </a:p>
          <a:p>
            <a:r>
              <a:rPr lang="en-US" dirty="0" smtClean="0"/>
              <a:t>Students are placed on the list of the FIRST Tennessee school listed on their FAFSA</a:t>
            </a:r>
          </a:p>
          <a:p>
            <a:r>
              <a:rPr lang="en-US" dirty="0" smtClean="0"/>
              <a:t>The school has to check for possible eligibility. There is a potential Non-traditional Student List – very unwieldy!! Word of mouth works much better and gets better results!</a:t>
            </a:r>
            <a:endParaRPr lang="en-US" dirty="0"/>
          </a:p>
        </p:txBody>
      </p:sp>
      <p:sp>
        <p:nvSpPr>
          <p:cNvPr id="3" name="Title 2"/>
          <p:cNvSpPr>
            <a:spLocks noGrp="1"/>
          </p:cNvSpPr>
          <p:nvPr>
            <p:ph type="title"/>
          </p:nvPr>
        </p:nvSpPr>
        <p:spPr/>
        <p:txBody>
          <a:bodyPr/>
          <a:lstStyle/>
          <a:p>
            <a:r>
              <a:rPr lang="en-US" sz="4000" dirty="0" smtClean="0"/>
              <a:t>Application  &amp; Renewal Process</a:t>
            </a:r>
            <a:endParaRPr lang="en-US" sz="4000" dirty="0"/>
          </a:p>
        </p:txBody>
      </p:sp>
    </p:spTree>
    <p:extLst>
      <p:ext uri="{BB962C8B-B14F-4D97-AF65-F5344CB8AC3E}">
        <p14:creationId xmlns:p14="http://schemas.microsoft.com/office/powerpoint/2010/main" val="3896368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Priority processing deadline – March 15</a:t>
            </a:r>
            <a:r>
              <a:rPr lang="en-US" baseline="30000" dirty="0" smtClean="0"/>
              <a:t>th</a:t>
            </a:r>
            <a:endParaRPr lang="en-US" dirty="0" smtClean="0"/>
          </a:p>
          <a:p>
            <a:r>
              <a:rPr lang="en-US" dirty="0" smtClean="0"/>
              <a:t>Processing deadline for returning/transfer students – June 15</a:t>
            </a:r>
            <a:r>
              <a:rPr lang="en-US" baseline="30000" dirty="0" smtClean="0"/>
              <a:t>th</a:t>
            </a:r>
            <a:endParaRPr lang="en-US" dirty="0" smtClean="0"/>
          </a:p>
          <a:p>
            <a:r>
              <a:rPr lang="en-US" dirty="0" smtClean="0"/>
              <a:t>Processing deadline for new students – July 15</a:t>
            </a:r>
            <a:r>
              <a:rPr lang="en-US" baseline="30000" dirty="0" smtClean="0"/>
              <a:t>th</a:t>
            </a:r>
            <a:endParaRPr lang="en-US" dirty="0" smtClean="0"/>
          </a:p>
          <a:p>
            <a:r>
              <a:rPr lang="en-US" dirty="0" smtClean="0"/>
              <a:t>Deadline for students to complete FAFSA for fall and receive Lottery funds for fall – September 1st</a:t>
            </a:r>
            <a:endParaRPr lang="en-US" dirty="0"/>
          </a:p>
        </p:txBody>
      </p:sp>
      <p:sp>
        <p:nvSpPr>
          <p:cNvPr id="3" name="Title 2"/>
          <p:cNvSpPr>
            <a:spLocks noGrp="1"/>
          </p:cNvSpPr>
          <p:nvPr>
            <p:ph type="title"/>
          </p:nvPr>
        </p:nvSpPr>
        <p:spPr/>
        <p:txBody>
          <a:bodyPr/>
          <a:lstStyle/>
          <a:p>
            <a:r>
              <a:rPr lang="en-US" dirty="0" smtClean="0"/>
              <a:t>JSCC deadline dates</a:t>
            </a:r>
            <a:endParaRPr lang="en-US" dirty="0"/>
          </a:p>
        </p:txBody>
      </p:sp>
    </p:spTree>
    <p:extLst>
      <p:ext uri="{BB962C8B-B14F-4D97-AF65-F5344CB8AC3E}">
        <p14:creationId xmlns:p14="http://schemas.microsoft.com/office/powerpoint/2010/main" val="2389628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Hope – Base award – This award is given to students that have a 21 ACT or 3.0 high school GPA (however, homeschool students can only qualify by ACT and have time restrictions on how long they MUST have been at the home school; GED students must have a 525 GED AND a 21 ACT)</a:t>
            </a:r>
          </a:p>
          <a:p>
            <a:r>
              <a:rPr lang="en-US" dirty="0" smtClean="0"/>
              <a:t>Aspire – This is stacked on top of the Hope award if the AGI is &lt; $36,001 (if the student is dependent, it will be based on the parent AGI). The AGI is verified each year. If the AGI goes over the $36,000, the student will only receive Hope that year.</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Types of TELS awards</a:t>
            </a:r>
            <a:endParaRPr lang="en-US" dirty="0"/>
          </a:p>
        </p:txBody>
      </p:sp>
    </p:spTree>
    <p:extLst>
      <p:ext uri="{BB962C8B-B14F-4D97-AF65-F5344CB8AC3E}">
        <p14:creationId xmlns:p14="http://schemas.microsoft.com/office/powerpoint/2010/main" val="3815423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GAMS – This is also referred to as the Merit award. It is stacked on top of the Hope award and is given to students who have a 29 ACT and 3.75 high school GPA.</a:t>
            </a:r>
          </a:p>
          <a:p>
            <a:r>
              <a:rPr lang="en-US" dirty="0"/>
              <a:t>Access Grant – This award is given to those students who have between an 18-20 ACT AND a 2.75 GPA AND an AGI &lt; $36,001 (if they are dependent students, it goes by their parents’ AGI</a:t>
            </a:r>
            <a:r>
              <a:rPr lang="en-US" dirty="0" smtClean="0"/>
              <a:t>). At the end of 24 attempted hours, these students are checked for the 2.75 TELS GPA. If they have achieved this, they may begin receiving the Hope scholarship. The Access Grant is ONLY for the first 24 attempted hours.</a:t>
            </a:r>
            <a:endParaRPr lang="en-US" dirty="0"/>
          </a:p>
          <a:p>
            <a:endParaRPr lang="en-US" dirty="0"/>
          </a:p>
        </p:txBody>
      </p:sp>
      <p:sp>
        <p:nvSpPr>
          <p:cNvPr id="3" name="Title 2"/>
          <p:cNvSpPr>
            <a:spLocks noGrp="1"/>
          </p:cNvSpPr>
          <p:nvPr>
            <p:ph type="title"/>
          </p:nvPr>
        </p:nvSpPr>
        <p:spPr/>
        <p:txBody>
          <a:bodyPr/>
          <a:lstStyle/>
          <a:p>
            <a:r>
              <a:rPr lang="en-US" sz="4000" dirty="0" smtClean="0"/>
              <a:t>Types of TELS Awards - continued</a:t>
            </a:r>
            <a:endParaRPr lang="en-US" sz="4000" dirty="0"/>
          </a:p>
        </p:txBody>
      </p:sp>
    </p:spTree>
    <p:extLst>
      <p:ext uri="{BB962C8B-B14F-4D97-AF65-F5344CB8AC3E}">
        <p14:creationId xmlns:p14="http://schemas.microsoft.com/office/powerpoint/2010/main" val="624272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Non-Traditional Hope – This scholarship is for Non-Traditional Students who meet the following criteria	</a:t>
            </a:r>
          </a:p>
          <a:p>
            <a:pPr lvl="1"/>
            <a:r>
              <a:rPr lang="en-US" dirty="0" smtClean="0"/>
              <a:t>Age 25  or over</a:t>
            </a:r>
          </a:p>
          <a:p>
            <a:pPr lvl="1"/>
            <a:r>
              <a:rPr lang="en-US" dirty="0" smtClean="0"/>
              <a:t>Resident of TN for at least 1 year</a:t>
            </a:r>
          </a:p>
          <a:p>
            <a:pPr lvl="1"/>
            <a:r>
              <a:rPr lang="en-US" dirty="0" smtClean="0"/>
              <a:t>AGI &lt; $36,001 (this will be checked each year)</a:t>
            </a:r>
          </a:p>
          <a:p>
            <a:pPr lvl="1"/>
            <a:r>
              <a:rPr lang="en-US" dirty="0" smtClean="0"/>
              <a:t>Incoming freshman or returning after 2 calendar year break in enrollment</a:t>
            </a:r>
          </a:p>
          <a:p>
            <a:pPr lvl="1"/>
            <a:r>
              <a:rPr lang="en-US" dirty="0" smtClean="0"/>
              <a:t>Enrolled in eligible major (certificate majors are not eligible)</a:t>
            </a:r>
          </a:p>
          <a:p>
            <a:pPr lvl="1"/>
            <a:r>
              <a:rPr lang="en-US" dirty="0" smtClean="0"/>
              <a:t>Attempt 12 credit hours with </a:t>
            </a:r>
            <a:r>
              <a:rPr lang="en-US" smtClean="0"/>
              <a:t>2.75 </a:t>
            </a:r>
            <a:r>
              <a:rPr lang="en-US"/>
              <a:t>(if student withdraws while establishing this, they must start over with another two calendar year break)</a:t>
            </a:r>
            <a:endParaRPr lang="en-US" dirty="0" smtClean="0"/>
          </a:p>
        </p:txBody>
      </p:sp>
      <p:sp>
        <p:nvSpPr>
          <p:cNvPr id="3" name="Title 2"/>
          <p:cNvSpPr>
            <a:spLocks noGrp="1"/>
          </p:cNvSpPr>
          <p:nvPr>
            <p:ph type="title"/>
          </p:nvPr>
        </p:nvSpPr>
        <p:spPr/>
        <p:txBody>
          <a:bodyPr/>
          <a:lstStyle/>
          <a:p>
            <a:r>
              <a:rPr lang="en-US" sz="4000" dirty="0" smtClean="0"/>
              <a:t>Types of TELS Awards - continued</a:t>
            </a:r>
            <a:endParaRPr lang="en-US" sz="4000" dirty="0"/>
          </a:p>
        </p:txBody>
      </p:sp>
    </p:spTree>
    <p:extLst>
      <p:ext uri="{BB962C8B-B14F-4D97-AF65-F5344CB8AC3E}">
        <p14:creationId xmlns:p14="http://schemas.microsoft.com/office/powerpoint/2010/main" val="2571961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mtClean="0"/>
              <a:t>There are </a:t>
            </a:r>
            <a:r>
              <a:rPr lang="en-US" dirty="0" smtClean="0"/>
              <a:t>also a few other types of Lottery awards</a:t>
            </a:r>
          </a:p>
          <a:p>
            <a:pPr lvl="1"/>
            <a:r>
              <a:rPr lang="en-US" dirty="0" smtClean="0"/>
              <a:t>Wilder-</a:t>
            </a:r>
            <a:r>
              <a:rPr lang="en-US" dirty="0" err="1" smtClean="0"/>
              <a:t>Naifeh</a:t>
            </a:r>
            <a:r>
              <a:rPr lang="en-US" dirty="0" smtClean="0"/>
              <a:t> Technical Skills Grant – This award is only for students attending the Tennessee College of Applied Technology (TCAT) – previously known as the TTC’s. </a:t>
            </a:r>
          </a:p>
          <a:p>
            <a:pPr lvl="1"/>
            <a:r>
              <a:rPr lang="en-US" dirty="0" smtClean="0"/>
              <a:t>Foster Child Grant – This award is based on a list provided by Department of Child Services and cannot go over the Cost of Attendance according to the student’s award budget</a:t>
            </a:r>
          </a:p>
          <a:p>
            <a:pPr lvl="1"/>
            <a:r>
              <a:rPr lang="en-US" dirty="0" smtClean="0"/>
              <a:t>Helping Heroes Grant – This award is for veterans who meet certain criteria – found at www.tn.gov/collegepays</a:t>
            </a:r>
            <a:endParaRPr lang="en-US" dirty="0"/>
          </a:p>
        </p:txBody>
      </p:sp>
      <p:sp>
        <p:nvSpPr>
          <p:cNvPr id="3" name="Title 2"/>
          <p:cNvSpPr>
            <a:spLocks noGrp="1"/>
          </p:cNvSpPr>
          <p:nvPr>
            <p:ph type="title"/>
          </p:nvPr>
        </p:nvSpPr>
        <p:spPr/>
        <p:txBody>
          <a:bodyPr/>
          <a:lstStyle/>
          <a:p>
            <a:r>
              <a:rPr lang="en-US" dirty="0" smtClean="0"/>
              <a:t>Disclaimer</a:t>
            </a:r>
            <a:endParaRPr lang="en-US" dirty="0"/>
          </a:p>
        </p:txBody>
      </p:sp>
    </p:spTree>
    <p:extLst>
      <p:ext uri="{BB962C8B-B14F-4D97-AF65-F5344CB8AC3E}">
        <p14:creationId xmlns:p14="http://schemas.microsoft.com/office/powerpoint/2010/main" val="2220555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All Lottery students must meet the following:</a:t>
            </a:r>
          </a:p>
          <a:p>
            <a:pPr lvl="1"/>
            <a:r>
              <a:rPr lang="en-US" dirty="0" smtClean="0"/>
              <a:t>TN residents at least one year</a:t>
            </a:r>
          </a:p>
          <a:p>
            <a:pPr lvl="1"/>
            <a:r>
              <a:rPr lang="en-US" dirty="0" smtClean="0"/>
              <a:t>US citizen or permanent resident</a:t>
            </a:r>
          </a:p>
          <a:p>
            <a:pPr lvl="1"/>
            <a:r>
              <a:rPr lang="en-US" dirty="0" smtClean="0"/>
              <a:t>Graduate of TN high school or approved surrounding high school</a:t>
            </a:r>
          </a:p>
          <a:p>
            <a:pPr lvl="1"/>
            <a:r>
              <a:rPr lang="en-US" dirty="0" smtClean="0"/>
              <a:t>Registered with Selective Service (male)</a:t>
            </a:r>
          </a:p>
          <a:p>
            <a:pPr lvl="1"/>
            <a:r>
              <a:rPr lang="en-US" dirty="0" smtClean="0"/>
              <a:t>Not in default on Federal loans or in overpayment status for Federal or State grants</a:t>
            </a:r>
          </a:p>
          <a:p>
            <a:pPr lvl="1"/>
            <a:r>
              <a:rPr lang="en-US" dirty="0" smtClean="0"/>
              <a:t>Not incarcerated</a:t>
            </a:r>
          </a:p>
          <a:p>
            <a:pPr lvl="1"/>
            <a:r>
              <a:rPr lang="en-US" dirty="0" smtClean="0"/>
              <a:t>Degree-Seeking (our certificate programs are NOT payable)</a:t>
            </a:r>
            <a:endParaRPr lang="en-US" dirty="0"/>
          </a:p>
        </p:txBody>
      </p:sp>
      <p:sp>
        <p:nvSpPr>
          <p:cNvPr id="3" name="Title 2"/>
          <p:cNvSpPr>
            <a:spLocks noGrp="1"/>
          </p:cNvSpPr>
          <p:nvPr>
            <p:ph type="title"/>
          </p:nvPr>
        </p:nvSpPr>
        <p:spPr/>
        <p:txBody>
          <a:bodyPr/>
          <a:lstStyle/>
          <a:p>
            <a:r>
              <a:rPr lang="en-US" dirty="0" smtClean="0"/>
              <a:t>Important Notes</a:t>
            </a:r>
            <a:endParaRPr lang="en-US" dirty="0"/>
          </a:p>
        </p:txBody>
      </p:sp>
    </p:spTree>
    <p:extLst>
      <p:ext uri="{BB962C8B-B14F-4D97-AF65-F5344CB8AC3E}">
        <p14:creationId xmlns:p14="http://schemas.microsoft.com/office/powerpoint/2010/main" val="551862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183</TotalTime>
  <Words>1580</Words>
  <Application>Microsoft Office PowerPoint</Application>
  <PresentationFormat>On-screen Show (4:3)</PresentationFormat>
  <Paragraphs>128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Hardcover</vt:lpstr>
      <vt:lpstr>Tennessee Education Lottery Scholarship Non-traditional</vt:lpstr>
      <vt:lpstr>Common Acronyms</vt:lpstr>
      <vt:lpstr>Application  &amp; Renewal Process</vt:lpstr>
      <vt:lpstr>JSCC deadline dates</vt:lpstr>
      <vt:lpstr>Types of TELS awards</vt:lpstr>
      <vt:lpstr>Types of TELS Awards - continued</vt:lpstr>
      <vt:lpstr>Types of TELS Awards - continued</vt:lpstr>
      <vt:lpstr>Disclaimer</vt:lpstr>
      <vt:lpstr>Important Notes</vt:lpstr>
      <vt:lpstr>Receipt as a Non-Traditional Student</vt:lpstr>
      <vt:lpstr>Changes in Enrollment</vt:lpstr>
      <vt:lpstr>Refer to Financial Aid</vt:lpstr>
      <vt:lpstr>SAP</vt:lpstr>
      <vt:lpstr>Example of Pace</vt:lpstr>
      <vt:lpstr>TELS GPA vs. JSCC GPA</vt:lpstr>
      <vt:lpstr>Example of Non Traditional Hours</vt:lpstr>
      <vt:lpstr>Attempted hours</vt:lpstr>
      <vt:lpstr>Attempted hours - continued</vt:lpstr>
      <vt:lpstr>IRP – Institutional Review Panel</vt:lpstr>
      <vt:lpstr>Appeal Process</vt:lpstr>
      <vt:lpstr>To request review </vt:lpstr>
      <vt:lpstr>Suggestions for your success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Tennessee Education Lottery Scholarship</dc:title>
  <dc:creator>Byrd, Jennifer</dc:creator>
  <cp:lastModifiedBy>Byrd, Jennifer</cp:lastModifiedBy>
  <cp:revision>28</cp:revision>
  <dcterms:created xsi:type="dcterms:W3CDTF">2013-08-22T13:04:36Z</dcterms:created>
  <dcterms:modified xsi:type="dcterms:W3CDTF">2013-10-18T18:13:08Z</dcterms:modified>
</cp:coreProperties>
</file>